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16" r:id="rId1"/>
  </p:sldMasterIdLst>
  <p:notesMasterIdLst>
    <p:notesMasterId r:id="rId47"/>
  </p:notesMasterIdLst>
  <p:sldIdLst>
    <p:sldId id="256" r:id="rId2"/>
    <p:sldId id="259" r:id="rId3"/>
    <p:sldId id="258" r:id="rId4"/>
    <p:sldId id="260" r:id="rId5"/>
    <p:sldId id="261" r:id="rId6"/>
    <p:sldId id="302" r:id="rId7"/>
    <p:sldId id="30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dMzQg5hbc/1708mAb3iJg==" hashData="Vtz781U7hiM4IfOSprjQ7JGpIGz7E9SM83uygBLZ8ZnFf4Vqmu+dF2D/knGkfK42ElXCMGYltQ1ZaqO2l402e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86570" autoAdjust="0"/>
  </p:normalViewPr>
  <p:slideViewPr>
    <p:cSldViewPr>
      <p:cViewPr varScale="1">
        <p:scale>
          <a:sx n="94" d="100"/>
          <a:sy n="94" d="100"/>
        </p:scale>
        <p:origin x="1181" y="82"/>
      </p:cViewPr>
      <p:guideLst>
        <p:guide orient="horz" pos="2160"/>
        <p:guide pos="2880"/>
      </p:guideLst>
    </p:cSldViewPr>
  </p:slideViewPr>
  <p:outlineViewPr>
    <p:cViewPr>
      <p:scale>
        <a:sx n="33" d="100"/>
        <a:sy n="33" d="100"/>
      </p:scale>
      <p:origin x="0" y="7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33" d="100"/>
          <a:sy n="33" d="100"/>
        </p:scale>
        <p:origin x="-2232" y="-7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Ratio of Orbital to Primary Radii</c:v>
                </c:pt>
              </c:strCache>
            </c:strRef>
          </c:tx>
          <c:invertIfNegative val="0"/>
          <c:cat>
            <c:strRef>
              <c:f>Sheet1!$A$2:$A$5</c:f>
              <c:strCache>
                <c:ptCount val="4"/>
                <c:pt idx="0">
                  <c:v>Earth's Moon</c:v>
                </c:pt>
                <c:pt idx="1">
                  <c:v>Callisto</c:v>
                </c:pt>
                <c:pt idx="2">
                  <c:v>Titan</c:v>
                </c:pt>
                <c:pt idx="3">
                  <c:v>Proteus</c:v>
                </c:pt>
              </c:strCache>
            </c:strRef>
          </c:cat>
          <c:val>
            <c:numRef>
              <c:f>Sheet1!$B$2:$B$5</c:f>
              <c:numCache>
                <c:formatCode>General</c:formatCode>
                <c:ptCount val="4"/>
                <c:pt idx="0">
                  <c:v>60.35</c:v>
                </c:pt>
                <c:pt idx="1">
                  <c:v>27</c:v>
                </c:pt>
                <c:pt idx="2">
                  <c:v>21</c:v>
                </c:pt>
                <c:pt idx="3">
                  <c:v>4.8</c:v>
                </c:pt>
              </c:numCache>
            </c:numRef>
          </c:val>
          <c:extLst>
            <c:ext xmlns:c16="http://schemas.microsoft.com/office/drawing/2014/chart" uri="{C3380CC4-5D6E-409C-BE32-E72D297353CC}">
              <c16:uniqueId val="{00000000-D689-450A-96EB-0E2718350740}"/>
            </c:ext>
          </c:extLst>
        </c:ser>
        <c:ser>
          <c:idx val="1"/>
          <c:order val="1"/>
          <c:tx>
            <c:strRef>
              <c:f>Sheet1!$C$1</c:f>
              <c:strCache>
                <c:ptCount val="1"/>
                <c:pt idx="0">
                  <c:v>Column1</c:v>
                </c:pt>
              </c:strCache>
            </c:strRef>
          </c:tx>
          <c:invertIfNegative val="0"/>
          <c:cat>
            <c:strRef>
              <c:f>Sheet1!$A$2:$A$5</c:f>
              <c:strCache>
                <c:ptCount val="4"/>
                <c:pt idx="0">
                  <c:v>Earth's Moon</c:v>
                </c:pt>
                <c:pt idx="1">
                  <c:v>Callisto</c:v>
                </c:pt>
                <c:pt idx="2">
                  <c:v>Titan</c:v>
                </c:pt>
                <c:pt idx="3">
                  <c:v>Proteus</c:v>
                </c:pt>
              </c:strCache>
            </c:strRef>
          </c:cat>
          <c:val>
            <c:numRef>
              <c:f>Sheet1!$C$2:$C$5</c:f>
              <c:numCache>
                <c:formatCode>General</c:formatCode>
                <c:ptCount val="4"/>
              </c:numCache>
            </c:numRef>
          </c:val>
          <c:extLst>
            <c:ext xmlns:c16="http://schemas.microsoft.com/office/drawing/2014/chart" uri="{C3380CC4-5D6E-409C-BE32-E72D297353CC}">
              <c16:uniqueId val="{00000001-D689-450A-96EB-0E2718350740}"/>
            </c:ext>
          </c:extLst>
        </c:ser>
        <c:ser>
          <c:idx val="2"/>
          <c:order val="2"/>
          <c:tx>
            <c:strRef>
              <c:f>Sheet1!$D$1</c:f>
              <c:strCache>
                <c:ptCount val="1"/>
                <c:pt idx="0">
                  <c:v>Column2</c:v>
                </c:pt>
              </c:strCache>
            </c:strRef>
          </c:tx>
          <c:invertIfNegative val="0"/>
          <c:cat>
            <c:strRef>
              <c:f>Sheet1!$A$2:$A$5</c:f>
              <c:strCache>
                <c:ptCount val="4"/>
                <c:pt idx="0">
                  <c:v>Earth's Moon</c:v>
                </c:pt>
                <c:pt idx="1">
                  <c:v>Callisto</c:v>
                </c:pt>
                <c:pt idx="2">
                  <c:v>Titan</c:v>
                </c:pt>
                <c:pt idx="3">
                  <c:v>Proteus</c:v>
                </c:pt>
              </c:strCache>
            </c:strRef>
          </c:cat>
          <c:val>
            <c:numRef>
              <c:f>Sheet1!$D$2:$D$5</c:f>
              <c:numCache>
                <c:formatCode>General</c:formatCode>
                <c:ptCount val="4"/>
              </c:numCache>
            </c:numRef>
          </c:val>
          <c:extLst>
            <c:ext xmlns:c16="http://schemas.microsoft.com/office/drawing/2014/chart" uri="{C3380CC4-5D6E-409C-BE32-E72D297353CC}">
              <c16:uniqueId val="{00000002-D689-450A-96EB-0E2718350740}"/>
            </c:ext>
          </c:extLst>
        </c:ser>
        <c:dLbls>
          <c:showLegendKey val="0"/>
          <c:showVal val="0"/>
          <c:showCatName val="0"/>
          <c:showSerName val="0"/>
          <c:showPercent val="0"/>
          <c:showBubbleSize val="0"/>
        </c:dLbls>
        <c:gapWidth val="150"/>
        <c:axId val="81396096"/>
        <c:axId val="81397632"/>
      </c:barChart>
      <c:catAx>
        <c:axId val="81396096"/>
        <c:scaling>
          <c:orientation val="minMax"/>
        </c:scaling>
        <c:delete val="0"/>
        <c:axPos val="b"/>
        <c:numFmt formatCode="General" sourceLinked="0"/>
        <c:majorTickMark val="out"/>
        <c:minorTickMark val="none"/>
        <c:tickLblPos val="nextTo"/>
        <c:crossAx val="81397632"/>
        <c:crosses val="autoZero"/>
        <c:auto val="1"/>
        <c:lblAlgn val="ctr"/>
        <c:lblOffset val="100"/>
        <c:noMultiLvlLbl val="0"/>
      </c:catAx>
      <c:valAx>
        <c:axId val="81397632"/>
        <c:scaling>
          <c:orientation val="minMax"/>
        </c:scaling>
        <c:delete val="0"/>
        <c:axPos val="l"/>
        <c:majorGridlines/>
        <c:numFmt formatCode="General" sourceLinked="1"/>
        <c:majorTickMark val="out"/>
        <c:minorTickMark val="none"/>
        <c:tickLblPos val="nextTo"/>
        <c:crossAx val="81396096"/>
        <c:crosses val="autoZero"/>
        <c:crossBetween val="between"/>
      </c:valAx>
    </c:plotArea>
    <c:legend>
      <c:legendPos val="r"/>
      <c:legendEntry>
        <c:idx val="1"/>
        <c:delete val="1"/>
      </c:legendEntry>
      <c:legendEntry>
        <c:idx val="2"/>
        <c:delete val="1"/>
      </c:legendEntry>
      <c:layout>
        <c:manualLayout>
          <c:xMode val="edge"/>
          <c:yMode val="edge"/>
          <c:x val="0.6433491311401548"/>
          <c:y val="4.8312853935223145E-2"/>
          <c:w val="0.3566508688598452"/>
          <c:h val="0.62891310323419614"/>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C380CA6D-3E07-482F-B060-86E54CD6BBB8}" type="datetimeFigureOut">
              <a:rPr lang="en-US" smtClean="0"/>
              <a:t>6/26/2017</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4F29B318-5383-4456-911F-2923572C8354}" type="slidenum">
              <a:rPr lang="en-US" smtClean="0"/>
              <a:t>‹#›</a:t>
            </a:fld>
            <a:endParaRPr lang="en-US" dirty="0"/>
          </a:p>
        </p:txBody>
      </p:sp>
    </p:spTree>
    <p:extLst>
      <p:ext uri="{BB962C8B-B14F-4D97-AF65-F5344CB8AC3E}">
        <p14:creationId xmlns:p14="http://schemas.microsoft.com/office/powerpoint/2010/main" val="31400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33401" y="5936189"/>
            <a:ext cx="4021666" cy="365125"/>
          </a:xfrm>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85120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94295455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9727103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9144D89-8E09-4D41-BE31-67F15778E33A}"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8099202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2523719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21470859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461954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76757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10241" y="5936189"/>
            <a:ext cx="4518959" cy="365125"/>
          </a:xfrm>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19144D89-8E09-4D41-BE31-67F15778E33A}" type="slidenum">
              <a:rPr lang="en-US" smtClean="0"/>
              <a:t>‹#›</a:t>
            </a:fld>
            <a:endParaRPr lang="en-US" dirty="0"/>
          </a:p>
        </p:txBody>
      </p:sp>
    </p:spTree>
    <p:extLst>
      <p:ext uri="{BB962C8B-B14F-4D97-AF65-F5344CB8AC3E}">
        <p14:creationId xmlns:p14="http://schemas.microsoft.com/office/powerpoint/2010/main" val="40123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86871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33400" y="5936189"/>
            <a:ext cx="4834673" cy="365125"/>
          </a:xfrm>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917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910296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Revised 5/1/2017</a:t>
            </a:r>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8915930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6434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dirty="0"/>
              <a:t>Revised 5/1/2017</a:t>
            </a:r>
          </a:p>
        </p:txBody>
      </p:sp>
      <p:sp>
        <p:nvSpPr>
          <p:cNvPr id="3" name="Footer Placeholder 2"/>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4" name="Slide Number Placeholder 3"/>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35760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a:t>Copyright © 2017 Douglas B. Ettinger.  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1208852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419105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Revised 5/1/2017</a:t>
            </a: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9144D89-8E09-4D41-BE31-67F15778E33A}" type="slidenum">
              <a:rPr lang="en-US" smtClean="0"/>
              <a:t>‹#›</a:t>
            </a:fld>
            <a:endParaRPr lang="en-US" dirty="0"/>
          </a:p>
        </p:txBody>
      </p:sp>
    </p:spTree>
    <p:extLst>
      <p:ext uri="{BB962C8B-B14F-4D97-AF65-F5344CB8AC3E}">
        <p14:creationId xmlns:p14="http://schemas.microsoft.com/office/powerpoint/2010/main" val="64852557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The Solar System’s Story is Revealed by Its Moons</a:t>
            </a:r>
          </a:p>
        </p:txBody>
      </p:sp>
      <p:sp>
        <p:nvSpPr>
          <p:cNvPr id="3" name="Subtitle 2"/>
          <p:cNvSpPr>
            <a:spLocks noGrp="1"/>
          </p:cNvSpPr>
          <p:nvPr>
            <p:ph type="subTitle" idx="1"/>
          </p:nvPr>
        </p:nvSpPr>
        <p:spPr/>
        <p:txBody>
          <a:bodyPr/>
          <a:lstStyle/>
          <a:p>
            <a:r>
              <a:rPr lang="en-US" dirty="0"/>
              <a:t>What are their similarities and differences?  </a:t>
            </a:r>
          </a:p>
          <a:p>
            <a:r>
              <a:rPr lang="en-US" dirty="0"/>
              <a:t>What are their origins?</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a:t>
            </a:fld>
            <a:endParaRPr lang="en-US" dirty="0"/>
          </a:p>
        </p:txBody>
      </p:sp>
    </p:spTree>
    <p:extLst>
      <p:ext uri="{BB962C8B-B14F-4D97-AF65-F5344CB8AC3E}">
        <p14:creationId xmlns:p14="http://schemas.microsoft.com/office/powerpoint/2010/main" val="377482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Sizes of Largest Moons</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10</a:t>
            </a:fld>
            <a:endParaRPr lang="en-US" dirty="0"/>
          </a:p>
        </p:txBody>
      </p:sp>
      <p:sp>
        <p:nvSpPr>
          <p:cNvPr id="6" name="Content Placeholder 2"/>
          <p:cNvSpPr txBox="1">
            <a:spLocks/>
          </p:cNvSpPr>
          <p:nvPr/>
        </p:nvSpPr>
        <p:spPr>
          <a:xfrm>
            <a:off x="524264" y="2049987"/>
            <a:ext cx="7400536" cy="4068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800" b="1" dirty="0"/>
              <a:t>Moons formed by hydrostatic equilibrium, by diameter</a:t>
            </a:r>
            <a:endParaRPr lang="en-US" sz="1200" dirty="0"/>
          </a:p>
          <a:p>
            <a:pPr marL="0" indent="0">
              <a:buNone/>
            </a:pPr>
            <a:r>
              <a:rPr lang="en-US" dirty="0"/>
              <a:t>4000-6000 km: Ganymede and </a:t>
            </a:r>
            <a:r>
              <a:rPr lang="en-US" dirty="0" err="1"/>
              <a:t>Callisto</a:t>
            </a:r>
            <a:r>
              <a:rPr lang="en-US" dirty="0"/>
              <a:t> of Jupiter</a:t>
            </a:r>
            <a:br>
              <a:rPr lang="en-US" dirty="0"/>
            </a:br>
            <a:r>
              <a:rPr lang="en-US" dirty="0"/>
              <a:t>                       Titan of Saturn</a:t>
            </a:r>
            <a:br>
              <a:rPr lang="en-US" dirty="0"/>
            </a:br>
            <a:r>
              <a:rPr lang="en-US" dirty="0"/>
              <a:t>3000-4000 km: Moon; Io and Europa of Jupiter</a:t>
            </a:r>
            <a:br>
              <a:rPr lang="en-US" dirty="0"/>
            </a:br>
            <a:r>
              <a:rPr lang="en-US" dirty="0"/>
              <a:t>2000-3000 km: Triton of Neptune</a:t>
            </a:r>
            <a:br>
              <a:rPr lang="en-US" dirty="0"/>
            </a:br>
            <a:r>
              <a:rPr lang="en-US" dirty="0"/>
              <a:t>1000-2000 km: Rhea, Iapetus, Dione and Tethys of</a:t>
            </a:r>
            <a:br>
              <a:rPr lang="en-US" dirty="0"/>
            </a:br>
            <a:r>
              <a:rPr lang="en-US" dirty="0"/>
              <a:t>                       Saturn; Titania, Oberon, Umbriel</a:t>
            </a:r>
            <a:br>
              <a:rPr lang="en-US" dirty="0"/>
            </a:br>
            <a:r>
              <a:rPr lang="en-US" dirty="0"/>
              <a:t>		   and Ariel of Uranus; Charon of Pluto</a:t>
            </a:r>
            <a:br>
              <a:rPr lang="en-US" dirty="0"/>
            </a:br>
            <a:r>
              <a:rPr lang="en-US" dirty="0"/>
              <a:t>250 – 1000 km: Enceladus and Mimas of Saturn;</a:t>
            </a:r>
            <a:br>
              <a:rPr lang="en-US" dirty="0"/>
            </a:br>
            <a:r>
              <a:rPr lang="en-US" dirty="0"/>
              <a:t>                       Miranda of Uranus</a:t>
            </a:r>
          </a:p>
        </p:txBody>
      </p:sp>
    </p:spTree>
    <p:extLst>
      <p:ext uri="{BB962C8B-B14F-4D97-AF65-F5344CB8AC3E}">
        <p14:creationId xmlns:p14="http://schemas.microsoft.com/office/powerpoint/2010/main" val="211365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Sizes of Smaller Moons</a:t>
            </a:r>
          </a:p>
        </p:txBody>
      </p:sp>
      <p:sp>
        <p:nvSpPr>
          <p:cNvPr id="3" name="Content Placeholder 2"/>
          <p:cNvSpPr>
            <a:spLocks noGrp="1"/>
          </p:cNvSpPr>
          <p:nvPr>
            <p:ph idx="1"/>
          </p:nvPr>
        </p:nvSpPr>
        <p:spPr/>
        <p:txBody>
          <a:bodyPr/>
          <a:lstStyle/>
          <a:p>
            <a:r>
              <a:rPr lang="en-US" dirty="0"/>
              <a:t>All moons of planets, dwarf planets and minor planets from 10 to about 250 km are irregularly shaped, the same as asteroids and comets</a:t>
            </a:r>
          </a:p>
          <a:p>
            <a:r>
              <a:rPr lang="en-US" dirty="0"/>
              <a:t>As a comparison, the largest asteroids of the Main Belt have a range of sizes from 10 to 1000 km, with Ceres being the largest</a:t>
            </a:r>
          </a:p>
          <a:p>
            <a:r>
              <a:rPr lang="en-US" dirty="0"/>
              <a:t>The largest population of moons, in the millions, are under 1 km in size</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11</a:t>
            </a:fld>
            <a:endParaRPr lang="en-US" dirty="0"/>
          </a:p>
        </p:txBody>
      </p:sp>
    </p:spTree>
    <p:extLst>
      <p:ext uri="{BB962C8B-B14F-4D97-AF65-F5344CB8AC3E}">
        <p14:creationId xmlns:p14="http://schemas.microsoft.com/office/powerpoint/2010/main" val="253390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Revised 5/1/2017</a:t>
            </a:r>
            <a:endParaRPr lang="en-US" dirty="0"/>
          </a:p>
        </p:txBody>
      </p:sp>
      <p:sp>
        <p:nvSpPr>
          <p:cNvPr id="3" name="Footer Placeholder 2"/>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4" name="Slide Number Placeholder 3"/>
          <p:cNvSpPr>
            <a:spLocks noGrp="1"/>
          </p:cNvSpPr>
          <p:nvPr>
            <p:ph type="sldNum" sz="quarter" idx="12"/>
          </p:nvPr>
        </p:nvSpPr>
        <p:spPr/>
        <p:txBody>
          <a:bodyPr/>
          <a:lstStyle/>
          <a:p>
            <a:fld id="{19144D89-8E09-4D41-BE31-67F15778E33A}" type="slidenum">
              <a:rPr lang="en-US" smtClean="0"/>
              <a:t>12</a:t>
            </a:fld>
            <a:endParaRPr lang="en-US" dirty="0"/>
          </a:p>
        </p:txBody>
      </p:sp>
      <p:sp>
        <p:nvSpPr>
          <p:cNvPr id="5" name="Title 1"/>
          <p:cNvSpPr txBox="1">
            <a:spLocks/>
          </p:cNvSpPr>
          <p:nvPr/>
        </p:nvSpPr>
        <p:spPr>
          <a:xfrm>
            <a:off x="406810" y="267224"/>
            <a:ext cx="7239000" cy="63976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The Largest Moons Shown to Scale</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10" y="906987"/>
            <a:ext cx="7010400" cy="5029200"/>
          </a:xfrm>
          <a:prstGeom prst="rect">
            <a:avLst/>
          </a:prstGeom>
        </p:spPr>
      </p:pic>
    </p:spTree>
    <p:extLst>
      <p:ext uri="{BB962C8B-B14F-4D97-AF65-F5344CB8AC3E}">
        <p14:creationId xmlns:p14="http://schemas.microsoft.com/office/powerpoint/2010/main" val="125625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and Moon to Scale</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13</a:t>
            </a:fld>
            <a:endParaRPr lang="en-US" dirty="0"/>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l="2727" r="2727"/>
          <a:stretch>
            <a:fillRect/>
          </a:stretch>
        </p:blipFill>
        <p:spPr>
          <a:xfrm>
            <a:off x="2514600" y="2101138"/>
            <a:ext cx="5100289" cy="3825217"/>
          </a:xfrm>
          <a:prstGeom prst="rect">
            <a:avLst/>
          </a:prstGeom>
        </p:spPr>
      </p:pic>
      <p:sp>
        <p:nvSpPr>
          <p:cNvPr id="9" name="Text Placeholder 3"/>
          <p:cNvSpPr txBox="1">
            <a:spLocks/>
          </p:cNvSpPr>
          <p:nvPr/>
        </p:nvSpPr>
        <p:spPr>
          <a:xfrm>
            <a:off x="152399" y="2101138"/>
            <a:ext cx="2209801" cy="37441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p>
          <a:p>
            <a:pPr marL="0" indent="0">
              <a:buNone/>
            </a:pPr>
            <a:r>
              <a:rPr lang="en-US" sz="2800" dirty="0"/>
              <a:t>The ratio of their diameters is  1737 to 6371 km, or 0.27</a:t>
            </a:r>
          </a:p>
        </p:txBody>
      </p:sp>
    </p:spTree>
    <p:extLst>
      <p:ext uri="{BB962C8B-B14F-4D97-AF65-F5344CB8AC3E}">
        <p14:creationId xmlns:p14="http://schemas.microsoft.com/office/powerpoint/2010/main" val="109859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Jupiter and the Galilean Moons to Scale</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14</a:t>
            </a:fld>
            <a:endParaRPr lang="en-US" dirty="0"/>
          </a:p>
        </p:txBody>
      </p:sp>
      <p:pic>
        <p:nvPicPr>
          <p:cNvPr id="6" name="Picture Placeholder 4"/>
          <p:cNvPicPr>
            <a:picLocks noChangeAspect="1"/>
          </p:cNvPicPr>
          <p:nvPr/>
        </p:nvPicPr>
        <p:blipFill>
          <a:blip r:embed="rId2">
            <a:extLst>
              <a:ext uri="{28A0092B-C50C-407E-A947-70E740481C1C}">
                <a14:useLocalDpi xmlns:a14="http://schemas.microsoft.com/office/drawing/2010/main" val="0"/>
              </a:ext>
            </a:extLst>
          </a:blip>
          <a:srcRect l="4400" r="4400"/>
          <a:stretch>
            <a:fillRect/>
          </a:stretch>
        </p:blipFill>
        <p:spPr>
          <a:xfrm>
            <a:off x="2514600" y="2133600"/>
            <a:ext cx="5029200" cy="3771900"/>
          </a:xfrm>
          <a:prstGeom prst="rect">
            <a:avLst/>
          </a:prstGeom>
        </p:spPr>
      </p:pic>
      <p:sp>
        <p:nvSpPr>
          <p:cNvPr id="7" name="Text Placeholder 3"/>
          <p:cNvSpPr txBox="1">
            <a:spLocks/>
          </p:cNvSpPr>
          <p:nvPr/>
        </p:nvSpPr>
        <p:spPr>
          <a:xfrm>
            <a:off x="228600" y="2102910"/>
            <a:ext cx="2133600" cy="3688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200" dirty="0"/>
              <a:t>The ratio of their typical diameters, using Ganymede, is 2634 to 69,900 km, or 0.038, almost a factor of 10 smaller than the Moon/Earth ratio</a:t>
            </a:r>
          </a:p>
        </p:txBody>
      </p:sp>
    </p:spTree>
    <p:extLst>
      <p:ext uri="{BB962C8B-B14F-4D97-AF65-F5344CB8AC3E}">
        <p14:creationId xmlns:p14="http://schemas.microsoft.com/office/powerpoint/2010/main" val="297764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Size of Solar System Bodies</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15</a:t>
            </a:fld>
            <a:endParaRPr lang="en-US" dirty="0"/>
          </a:p>
        </p:txBody>
      </p:sp>
      <p:pic>
        <p:nvPicPr>
          <p:cNvPr id="6" name="Picture Placeholder 6"/>
          <p:cNvPicPr>
            <a:picLocks noChangeAspect="1"/>
          </p:cNvPicPr>
          <p:nvPr/>
        </p:nvPicPr>
        <p:blipFill>
          <a:blip r:embed="rId2">
            <a:extLst>
              <a:ext uri="{28A0092B-C50C-407E-A947-70E740481C1C}">
                <a14:useLocalDpi xmlns:a14="http://schemas.microsoft.com/office/drawing/2010/main" val="0"/>
              </a:ext>
            </a:extLst>
          </a:blip>
          <a:srcRect l="27778" r="27778"/>
          <a:stretch>
            <a:fillRect/>
          </a:stretch>
        </p:blipFill>
        <p:spPr>
          <a:xfrm>
            <a:off x="2209800" y="2057401"/>
            <a:ext cx="5372100" cy="3918382"/>
          </a:xfrm>
          <a:prstGeom prst="rect">
            <a:avLst/>
          </a:prstGeom>
        </p:spPr>
      </p:pic>
      <p:sp>
        <p:nvSpPr>
          <p:cNvPr id="7" name="Text Placeholder 3"/>
          <p:cNvSpPr txBox="1">
            <a:spLocks/>
          </p:cNvSpPr>
          <p:nvPr/>
        </p:nvSpPr>
        <p:spPr>
          <a:xfrm>
            <a:off x="178210" y="2030362"/>
            <a:ext cx="1874971" cy="390582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a:p>
          <a:p>
            <a:pPr marL="0" indent="0">
              <a:buNone/>
            </a:pPr>
            <a:r>
              <a:rPr lang="en-US" sz="4500" dirty="0"/>
              <a:t>Some moons  scaled with Venus, Mars and Mercury</a:t>
            </a:r>
          </a:p>
        </p:txBody>
      </p:sp>
    </p:spTree>
    <p:extLst>
      <p:ext uri="{BB962C8B-B14F-4D97-AF65-F5344CB8AC3E}">
        <p14:creationId xmlns:p14="http://schemas.microsoft.com/office/powerpoint/2010/main" val="373442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Masses of Moons</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16</a:t>
            </a:fld>
            <a:endParaRPr lang="en-US" dirty="0"/>
          </a:p>
        </p:txBody>
      </p:sp>
      <p:pic>
        <p:nvPicPr>
          <p:cNvPr id="6" name="Picture Placeholder 4"/>
          <p:cNvPicPr>
            <a:picLocks noChangeAspect="1"/>
          </p:cNvPicPr>
          <p:nvPr/>
        </p:nvPicPr>
        <p:blipFill>
          <a:blip r:embed="rId2">
            <a:extLst>
              <a:ext uri="{28A0092B-C50C-407E-A947-70E740481C1C}">
                <a14:useLocalDpi xmlns:a14="http://schemas.microsoft.com/office/drawing/2010/main" val="0"/>
              </a:ext>
            </a:extLst>
          </a:blip>
          <a:srcRect t="6731" b="6731"/>
          <a:stretch>
            <a:fillRect/>
          </a:stretch>
        </p:blipFill>
        <p:spPr>
          <a:xfrm>
            <a:off x="2667000" y="2056377"/>
            <a:ext cx="4876800" cy="3657600"/>
          </a:xfrm>
          <a:prstGeom prst="rect">
            <a:avLst/>
          </a:prstGeom>
        </p:spPr>
      </p:pic>
      <p:sp>
        <p:nvSpPr>
          <p:cNvPr id="8" name="TextBox 7"/>
          <p:cNvSpPr txBox="1"/>
          <p:nvPr/>
        </p:nvSpPr>
        <p:spPr>
          <a:xfrm>
            <a:off x="76200" y="2010216"/>
            <a:ext cx="2514600" cy="4228850"/>
          </a:xfrm>
          <a:prstGeom prst="rect">
            <a:avLst/>
          </a:prstGeom>
          <a:noFill/>
        </p:spPr>
        <p:txBody>
          <a:bodyPr wrap="square" rtlCol="0">
            <a:spAutoFit/>
          </a:bodyPr>
          <a:lstStyle/>
          <a:p>
            <a:pPr>
              <a:lnSpc>
                <a:spcPct val="120000"/>
              </a:lnSpc>
            </a:pPr>
            <a:r>
              <a:rPr lang="en-US" sz="1600" dirty="0"/>
              <a:t>The majority of mass of  all the Moons is possessed by the eight largest: Earth’s Moon, Jupiter’s Galilean moons, Saturn’s Titan, Uranus’s Titania and Neptune’s Triton.</a:t>
            </a:r>
          </a:p>
          <a:p>
            <a:pPr>
              <a:lnSpc>
                <a:spcPct val="120000"/>
              </a:lnSpc>
            </a:pPr>
            <a:endParaRPr lang="en-US" sz="900" dirty="0"/>
          </a:p>
          <a:p>
            <a:pPr>
              <a:lnSpc>
                <a:spcPct val="120000"/>
              </a:lnSpc>
            </a:pPr>
            <a:r>
              <a:rPr lang="en-US" sz="1600" dirty="0"/>
              <a:t>All the irregularly shaped natural satellites, even added together, would be too small  to be visible at this scale.</a:t>
            </a:r>
          </a:p>
        </p:txBody>
      </p:sp>
    </p:spTree>
    <p:extLst>
      <p:ext uri="{BB962C8B-B14F-4D97-AF65-F5344CB8AC3E}">
        <p14:creationId xmlns:p14="http://schemas.microsoft.com/office/powerpoint/2010/main" val="303111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Ratios for the Moons</a:t>
            </a:r>
          </a:p>
        </p:txBody>
      </p:sp>
      <p:sp>
        <p:nvSpPr>
          <p:cNvPr id="3" name="Content Placeholder 2"/>
          <p:cNvSpPr>
            <a:spLocks noGrp="1"/>
          </p:cNvSpPr>
          <p:nvPr>
            <p:ph idx="1"/>
          </p:nvPr>
        </p:nvSpPr>
        <p:spPr/>
        <p:txBody>
          <a:bodyPr>
            <a:normAutofit/>
          </a:bodyPr>
          <a:lstStyle/>
          <a:p>
            <a:r>
              <a:rPr lang="en-US" dirty="0"/>
              <a:t>The mass ratios of other planets to their satellites differ by as much as 100 to 1000 times more than the Earth-to-Moon mass ratio, with the exception of Pluto and Charon.</a:t>
            </a:r>
          </a:p>
          <a:p>
            <a:r>
              <a:rPr lang="en-US" dirty="0"/>
              <a:t>This significant ratio difference is the root of an entirely different postulated origin:  a combination collision and capture mode.  For Earth/Moon, the “Giant Impact Hypothesis” was invented.  </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17</a:t>
            </a:fld>
            <a:endParaRPr lang="en-US" dirty="0"/>
          </a:p>
        </p:txBody>
      </p:sp>
    </p:spTree>
    <p:extLst>
      <p:ext uri="{BB962C8B-B14F-4D97-AF65-F5344CB8AC3E}">
        <p14:creationId xmlns:p14="http://schemas.microsoft.com/office/powerpoint/2010/main" val="6251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Characteristics</a:t>
            </a:r>
          </a:p>
        </p:txBody>
      </p:sp>
      <p:sp>
        <p:nvSpPr>
          <p:cNvPr id="3" name="Content Placeholder 2"/>
          <p:cNvSpPr>
            <a:spLocks noGrp="1"/>
          </p:cNvSpPr>
          <p:nvPr>
            <p:ph idx="1"/>
          </p:nvPr>
        </p:nvSpPr>
        <p:spPr/>
        <p:txBody>
          <a:bodyPr/>
          <a:lstStyle/>
          <a:p>
            <a:r>
              <a:rPr lang="en-US" dirty="0"/>
              <a:t>Orbital direction: prograde or retrograde</a:t>
            </a:r>
          </a:p>
          <a:p>
            <a:r>
              <a:rPr lang="en-US" dirty="0"/>
              <a:t>Orbital distance: regular moons are closer</a:t>
            </a:r>
          </a:p>
          <a:p>
            <a:r>
              <a:rPr lang="en-US" dirty="0"/>
              <a:t>Orbital plane: either inclined or aligned with</a:t>
            </a:r>
            <a:br>
              <a:rPr lang="en-US" dirty="0"/>
            </a:br>
            <a:r>
              <a:rPr lang="en-US" dirty="0"/>
              <a:t>the primary’s equatorial plane and/or the average plane of the planetary orbits</a:t>
            </a:r>
          </a:p>
          <a:p>
            <a:r>
              <a:rPr lang="en-US" dirty="0"/>
              <a:t>Orbital shape: slightly to extremely elliptical</a:t>
            </a:r>
          </a:p>
          <a:p>
            <a:r>
              <a:rPr lang="en-US" i="1" dirty="0"/>
              <a:t>General trend for regular moons is prograde, closer, orbital plane aligned and less elliptical</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18</a:t>
            </a:fld>
            <a:endParaRPr lang="en-US" dirty="0"/>
          </a:p>
        </p:txBody>
      </p:sp>
    </p:spTree>
    <p:extLst>
      <p:ext uri="{BB962C8B-B14F-4D97-AF65-F5344CB8AC3E}">
        <p14:creationId xmlns:p14="http://schemas.microsoft.com/office/powerpoint/2010/main" val="48277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of Moons’ Orbital Radii to Planet’s Radius</a:t>
            </a:r>
          </a:p>
        </p:txBody>
      </p:sp>
      <p:sp>
        <p:nvSpPr>
          <p:cNvPr id="3" name="Text Placeholder 2"/>
          <p:cNvSpPr>
            <a:spLocks noGrp="1"/>
          </p:cNvSpPr>
          <p:nvPr>
            <p:ph type="body" idx="1"/>
          </p:nvPr>
        </p:nvSpPr>
        <p:spPr/>
        <p:txBody>
          <a:bodyPr>
            <a:normAutofit fontScale="70000" lnSpcReduction="20000"/>
          </a:bodyPr>
          <a:lstStyle/>
          <a:p>
            <a:r>
              <a:rPr lang="en-US" dirty="0"/>
              <a:t>Jupiter’s farthest Galilean moon, </a:t>
            </a:r>
            <a:r>
              <a:rPr lang="en-US" dirty="0" err="1"/>
              <a:t>Callisto</a:t>
            </a:r>
            <a:r>
              <a:rPr lang="en-US" dirty="0"/>
              <a:t>, has ratio of about 27</a:t>
            </a:r>
          </a:p>
        </p:txBody>
      </p:sp>
      <p:sp>
        <p:nvSpPr>
          <p:cNvPr id="5" name="Text Placeholder 4"/>
          <p:cNvSpPr>
            <a:spLocks noGrp="1"/>
          </p:cNvSpPr>
          <p:nvPr>
            <p:ph type="body" sz="quarter" idx="3"/>
          </p:nvPr>
        </p:nvSpPr>
        <p:spPr/>
        <p:txBody>
          <a:bodyPr>
            <a:normAutofit fontScale="62500" lnSpcReduction="20000"/>
          </a:bodyPr>
          <a:lstStyle/>
          <a:p>
            <a:r>
              <a:rPr lang="en-US" dirty="0"/>
              <a:t>Saturn’s farthest regular moon,</a:t>
            </a:r>
            <a:br>
              <a:rPr lang="en-US" dirty="0"/>
            </a:br>
            <a:r>
              <a:rPr lang="en-US" dirty="0"/>
              <a:t>Titan, has ratio of 20.98 (actual Cassini image shown)</a:t>
            </a:r>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19</a:t>
            </a:fld>
            <a:endParaRPr lang="en-US" dirty="0"/>
          </a:p>
        </p:txBody>
      </p:sp>
      <p:pic>
        <p:nvPicPr>
          <p:cNvPr id="10"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9882" y="3060969"/>
            <a:ext cx="2815318" cy="2875219"/>
          </a:xfrm>
        </p:spPr>
      </p:pic>
      <p:pic>
        <p:nvPicPr>
          <p:cNvPr id="11"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796993" y="3028372"/>
            <a:ext cx="4041775" cy="2862593"/>
          </a:xfrm>
        </p:spPr>
      </p:pic>
    </p:spTree>
    <p:extLst>
      <p:ext uri="{BB962C8B-B14F-4D97-AF65-F5344CB8AC3E}">
        <p14:creationId xmlns:p14="http://schemas.microsoft.com/office/powerpoint/2010/main" val="5787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Moons, also called Satellites, are of Two Basic Types</a:t>
            </a:r>
          </a:p>
        </p:txBody>
      </p:sp>
      <p:sp>
        <p:nvSpPr>
          <p:cNvPr id="3" name="Text Placeholder 2"/>
          <p:cNvSpPr>
            <a:spLocks noGrp="1"/>
          </p:cNvSpPr>
          <p:nvPr>
            <p:ph type="body" idx="1"/>
          </p:nvPr>
        </p:nvSpPr>
        <p:spPr/>
        <p:txBody>
          <a:bodyPr/>
          <a:lstStyle/>
          <a:p>
            <a:r>
              <a:rPr lang="en-US" dirty="0"/>
              <a:t>Natural Satellites</a:t>
            </a:r>
          </a:p>
        </p:txBody>
      </p:sp>
      <p:sp>
        <p:nvSpPr>
          <p:cNvPr id="4" name="Content Placeholder 3"/>
          <p:cNvSpPr>
            <a:spLocks noGrp="1"/>
          </p:cNvSpPr>
          <p:nvPr>
            <p:ph sz="half" idx="2"/>
          </p:nvPr>
        </p:nvSpPr>
        <p:spPr/>
        <p:txBody>
          <a:bodyPr>
            <a:normAutofit fontScale="85000" lnSpcReduction="10000"/>
          </a:bodyPr>
          <a:lstStyle/>
          <a:p>
            <a:r>
              <a:rPr lang="en-US" dirty="0"/>
              <a:t>A celestial body that orbits another, such as a planet</a:t>
            </a:r>
          </a:p>
          <a:p>
            <a:r>
              <a:rPr lang="en-US" dirty="0"/>
              <a:t>The body being orbited is either called the primary or the parent planet</a:t>
            </a:r>
          </a:p>
          <a:p>
            <a:r>
              <a:rPr lang="en-US" dirty="0"/>
              <a:t>There are 173 known natural orbiting satellites in the Solar System</a:t>
            </a:r>
          </a:p>
        </p:txBody>
      </p:sp>
      <p:sp>
        <p:nvSpPr>
          <p:cNvPr id="5" name="Text Placeholder 4"/>
          <p:cNvSpPr>
            <a:spLocks noGrp="1"/>
          </p:cNvSpPr>
          <p:nvPr>
            <p:ph type="body" sz="quarter" idx="3"/>
          </p:nvPr>
        </p:nvSpPr>
        <p:spPr/>
        <p:txBody>
          <a:bodyPr/>
          <a:lstStyle/>
          <a:p>
            <a:r>
              <a:rPr lang="en-US" dirty="0"/>
              <a:t>Artificial Satellites</a:t>
            </a:r>
          </a:p>
        </p:txBody>
      </p:sp>
      <p:sp>
        <p:nvSpPr>
          <p:cNvPr id="6" name="Content Placeholder 5"/>
          <p:cNvSpPr>
            <a:spLocks noGrp="1"/>
          </p:cNvSpPr>
          <p:nvPr>
            <p:ph sz="quarter" idx="4"/>
          </p:nvPr>
        </p:nvSpPr>
        <p:spPr/>
        <p:txBody>
          <a:bodyPr>
            <a:normAutofit fontScale="85000" lnSpcReduction="10000"/>
          </a:bodyPr>
          <a:lstStyle/>
          <a:p>
            <a:r>
              <a:rPr lang="en-US" dirty="0"/>
              <a:t>A machine that orbits any celestial body, such as a star, planet, moon, minor planet or asteroid/comet</a:t>
            </a:r>
          </a:p>
          <a:p>
            <a:r>
              <a:rPr lang="en-US" dirty="0"/>
              <a:t>First artificial satellite was Sputnik 1, launched in 1957</a:t>
            </a:r>
          </a:p>
          <a:p>
            <a:r>
              <a:rPr lang="en-US" dirty="0"/>
              <a:t>These machines perform communications, observations and testing</a:t>
            </a:r>
          </a:p>
          <a:p>
            <a:pPr marL="0" indent="0">
              <a:buNone/>
            </a:pPr>
            <a:endParaRPr lang="en-US" dirty="0"/>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2</a:t>
            </a:fld>
            <a:endParaRPr lang="en-US" dirty="0"/>
          </a:p>
        </p:txBody>
      </p:sp>
    </p:spTree>
    <p:extLst>
      <p:ext uri="{BB962C8B-B14F-4D97-AF65-F5344CB8AC3E}">
        <p14:creationId xmlns:p14="http://schemas.microsoft.com/office/powerpoint/2010/main" val="119657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Mystery of Earth’s Moon’s Orbital Radius (Why is it so far away?)</a:t>
            </a:r>
          </a:p>
        </p:txBody>
      </p:sp>
      <p:sp>
        <p:nvSpPr>
          <p:cNvPr id="3" name="Text Placeholder 2"/>
          <p:cNvSpPr>
            <a:spLocks noGrp="1"/>
          </p:cNvSpPr>
          <p:nvPr>
            <p:ph type="body" idx="1"/>
          </p:nvPr>
        </p:nvSpPr>
        <p:spPr>
          <a:xfrm>
            <a:off x="760988" y="2057400"/>
            <a:ext cx="3145080" cy="972609"/>
          </a:xfrm>
        </p:spPr>
        <p:txBody>
          <a:bodyPr>
            <a:normAutofit fontScale="62500" lnSpcReduction="20000"/>
          </a:bodyPr>
          <a:lstStyle/>
          <a:p>
            <a:r>
              <a:rPr lang="en-US" dirty="0"/>
              <a:t>Neptune’s farthest moon besides </a:t>
            </a:r>
            <a:r>
              <a:rPr lang="en-US" dirty="0" err="1"/>
              <a:t>Tritonis</a:t>
            </a:r>
            <a:r>
              <a:rPr lang="en-US" dirty="0"/>
              <a:t>, Proteus, with a ratio of 4.78.  All other moons have smaller ratios.</a:t>
            </a:r>
          </a:p>
        </p:txBody>
      </p:sp>
      <p:sp>
        <p:nvSpPr>
          <p:cNvPr id="5" name="Text Placeholder 4"/>
          <p:cNvSpPr>
            <a:spLocks noGrp="1"/>
          </p:cNvSpPr>
          <p:nvPr>
            <p:ph type="body" sz="quarter" idx="3"/>
          </p:nvPr>
        </p:nvSpPr>
        <p:spPr/>
        <p:txBody>
          <a:bodyPr>
            <a:normAutofit fontScale="70000" lnSpcReduction="20000"/>
          </a:bodyPr>
          <a:lstStyle/>
          <a:p>
            <a:r>
              <a:rPr lang="en-US" dirty="0"/>
              <a:t>Comparison of Moon’s Orbital Radius with Typical Outer Moons</a:t>
            </a:r>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20</a:t>
            </a:fld>
            <a:endParaRPr lang="en-US" dirty="0"/>
          </a:p>
        </p:txBody>
      </p:sp>
      <p:pic>
        <p:nvPicPr>
          <p:cNvPr id="10"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4083" y="3028949"/>
            <a:ext cx="3569673" cy="2808143"/>
          </a:xfrm>
        </p:spPr>
      </p:pic>
      <p:graphicFrame>
        <p:nvGraphicFramePr>
          <p:cNvPr id="11" name="Content Placeholder 7"/>
          <p:cNvGraphicFramePr>
            <a:graphicFrameLocks noGrp="1"/>
          </p:cNvGraphicFramePr>
          <p:nvPr>
            <p:ph sz="quarter" idx="4"/>
            <p:extLst>
              <p:ext uri="{D42A27DB-BD31-4B8C-83A1-F6EECF244321}">
                <p14:modId xmlns:p14="http://schemas.microsoft.com/office/powerpoint/2010/main" val="3194978775"/>
              </p:ext>
            </p:extLst>
          </p:nvPr>
        </p:nvGraphicFramePr>
        <p:xfrm>
          <a:off x="4282646" y="3079499"/>
          <a:ext cx="3413554" cy="2757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601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of Moons</a:t>
            </a:r>
          </a:p>
        </p:txBody>
      </p:sp>
      <p:sp>
        <p:nvSpPr>
          <p:cNvPr id="3" name="Content Placeholder 2"/>
          <p:cNvSpPr>
            <a:spLocks noGrp="1"/>
          </p:cNvSpPr>
          <p:nvPr>
            <p:ph idx="1"/>
          </p:nvPr>
        </p:nvSpPr>
        <p:spPr/>
        <p:txBody>
          <a:bodyPr>
            <a:normAutofit/>
          </a:bodyPr>
          <a:lstStyle/>
          <a:p>
            <a:r>
              <a:rPr lang="en-US" dirty="0"/>
              <a:t>The larger moons are tidally locked</a:t>
            </a:r>
          </a:p>
          <a:p>
            <a:pPr lvl="1"/>
            <a:r>
              <a:rPr lang="en-US" dirty="0"/>
              <a:t>The same side always faces the parent planet</a:t>
            </a:r>
          </a:p>
          <a:p>
            <a:pPr lvl="1"/>
            <a:r>
              <a:rPr lang="en-US" dirty="0"/>
              <a:t>Gravity forces between the two bodies create crustal tides and resistance that slows the spin of both bodies, more slowly for the more massive planet</a:t>
            </a:r>
          </a:p>
          <a:p>
            <a:r>
              <a:rPr lang="en-US" dirty="0"/>
              <a:t>The outer, irregular satellites are too far away to become locked and normally have rotational periods</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21</a:t>
            </a:fld>
            <a:endParaRPr lang="en-US" dirty="0"/>
          </a:p>
        </p:txBody>
      </p:sp>
    </p:spTree>
    <p:extLst>
      <p:ext uri="{BB962C8B-B14F-4D97-AF65-F5344CB8AC3E}">
        <p14:creationId xmlns:p14="http://schemas.microsoft.com/office/powerpoint/2010/main" val="369861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Compositions are Very Different</a:t>
            </a:r>
          </a:p>
        </p:txBody>
      </p:sp>
      <p:sp>
        <p:nvSpPr>
          <p:cNvPr id="3" name="Content Placeholder 2"/>
          <p:cNvSpPr>
            <a:spLocks noGrp="1"/>
          </p:cNvSpPr>
          <p:nvPr>
            <p:ph idx="1"/>
          </p:nvPr>
        </p:nvSpPr>
        <p:spPr/>
        <p:txBody>
          <a:bodyPr>
            <a:normAutofit lnSpcReduction="10000"/>
          </a:bodyPr>
          <a:lstStyle/>
          <a:p>
            <a:r>
              <a:rPr lang="en-US" dirty="0"/>
              <a:t>From mass and volume, density is computed</a:t>
            </a:r>
          </a:p>
          <a:p>
            <a:r>
              <a:rPr lang="en-US" dirty="0"/>
              <a:t>From moment of inertia, differentiation and solid/liquid cores can be determined</a:t>
            </a:r>
          </a:p>
          <a:p>
            <a:r>
              <a:rPr lang="en-US" dirty="0"/>
              <a:t>Primordial differentiation is the process of the separation of ices, silicate rocks and metallic cores into shells within the satellite interior</a:t>
            </a:r>
          </a:p>
          <a:p>
            <a:r>
              <a:rPr lang="en-US" dirty="0"/>
              <a:t>Crusts are always ices of CH</a:t>
            </a:r>
            <a:r>
              <a:rPr lang="en-US" baseline="-25000" dirty="0"/>
              <a:t>4</a:t>
            </a:r>
            <a:r>
              <a:rPr lang="en-US" dirty="0"/>
              <a:t>, N</a:t>
            </a:r>
            <a:r>
              <a:rPr lang="en-US" baseline="-25000" dirty="0"/>
              <a:t>2</a:t>
            </a:r>
            <a:r>
              <a:rPr lang="en-US" dirty="0"/>
              <a:t>, C0</a:t>
            </a:r>
            <a:r>
              <a:rPr lang="en-US" baseline="-25000" dirty="0"/>
              <a:t>2</a:t>
            </a:r>
            <a:r>
              <a:rPr lang="en-US" dirty="0"/>
              <a:t>, NH</a:t>
            </a:r>
            <a:r>
              <a:rPr lang="en-US" baseline="-25000" dirty="0"/>
              <a:t>3</a:t>
            </a:r>
            <a:r>
              <a:rPr lang="en-US" dirty="0"/>
              <a:t>, SO</a:t>
            </a:r>
            <a:r>
              <a:rPr lang="en-US" baseline="-25000" dirty="0"/>
              <a:t>2</a:t>
            </a:r>
            <a:r>
              <a:rPr lang="en-US" dirty="0"/>
              <a:t>(Io) and H</a:t>
            </a:r>
            <a:r>
              <a:rPr lang="en-US" baseline="-25000" dirty="0"/>
              <a:t>2</a:t>
            </a:r>
            <a:r>
              <a:rPr lang="en-US" dirty="0"/>
              <a:t>0, per atmosphere analyses, due to surface temperatures of 38°K to 134°K</a:t>
            </a:r>
          </a:p>
          <a:p>
            <a:r>
              <a:rPr lang="en-US" dirty="0"/>
              <a:t>The exception to these crusts is our Moon</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22</a:t>
            </a:fld>
            <a:endParaRPr lang="en-US" dirty="0"/>
          </a:p>
        </p:txBody>
      </p:sp>
    </p:spTree>
    <p:extLst>
      <p:ext uri="{BB962C8B-B14F-4D97-AF65-F5344CB8AC3E}">
        <p14:creationId xmlns:p14="http://schemas.microsoft.com/office/powerpoint/2010/main" val="399456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Relative Densities and Internal Magnetic Fields Reveal the Structure </a:t>
            </a:r>
          </a:p>
        </p:txBody>
      </p:sp>
      <p:sp>
        <p:nvSpPr>
          <p:cNvPr id="3" name="Content Placeholder 2"/>
          <p:cNvSpPr>
            <a:spLocks noGrp="1"/>
          </p:cNvSpPr>
          <p:nvPr>
            <p:ph idx="1"/>
          </p:nvPr>
        </p:nvSpPr>
        <p:spPr/>
        <p:txBody>
          <a:bodyPr/>
          <a:lstStyle/>
          <a:p>
            <a:pPr marL="0" indent="0">
              <a:buNone/>
            </a:pPr>
            <a:r>
              <a:rPr lang="en-US" dirty="0"/>
              <a:t>The highest mean densities range from 3.013 to 3.346 g/cm</a:t>
            </a:r>
            <a:r>
              <a:rPr lang="en-US" baseline="30000" dirty="0"/>
              <a:t>3</a:t>
            </a:r>
            <a:r>
              <a:rPr lang="en-US" dirty="0"/>
              <a:t> for Europa, Io and the Moon</a:t>
            </a:r>
          </a:p>
          <a:p>
            <a:r>
              <a:rPr lang="en-US" dirty="0"/>
              <a:t>Metallic iron cores are suspected, with the Moon having a liquid outer core</a:t>
            </a:r>
          </a:p>
          <a:p>
            <a:r>
              <a:rPr lang="en-US" dirty="0"/>
              <a:t>Normal rocky mantles are differentiated</a:t>
            </a:r>
          </a:p>
          <a:p>
            <a:r>
              <a:rPr lang="en-US" dirty="0"/>
              <a:t>Ganymede, though only 1.936 g/cm</a:t>
            </a:r>
            <a:r>
              <a:rPr lang="en-US" baseline="30000" dirty="0"/>
              <a:t>3</a:t>
            </a:r>
            <a:r>
              <a:rPr lang="en-US" dirty="0"/>
              <a:t>, has a   suspected outer liquid and inner solid core; it has a strong magnetic field of 719 </a:t>
            </a:r>
            <a:r>
              <a:rPr lang="en-US" dirty="0" err="1"/>
              <a:t>nT</a:t>
            </a:r>
            <a:r>
              <a:rPr lang="en-US" dirty="0"/>
              <a:t>, within Jupiter’s field of 1440 </a:t>
            </a:r>
            <a:r>
              <a:rPr lang="en-US" dirty="0" err="1"/>
              <a:t>nT</a:t>
            </a:r>
            <a:endParaRPr lang="en-US" dirty="0"/>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23</a:t>
            </a:fld>
            <a:endParaRPr lang="en-US" dirty="0"/>
          </a:p>
        </p:txBody>
      </p:sp>
    </p:spTree>
    <p:extLst>
      <p:ext uri="{BB962C8B-B14F-4D97-AF65-F5344CB8AC3E}">
        <p14:creationId xmlns:p14="http://schemas.microsoft.com/office/powerpoint/2010/main" val="157721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Smaller Densities Produce Different Layered Mantles Covered with Icy Crusts and Sometimes Liquid Oceans </a:t>
            </a:r>
          </a:p>
        </p:txBody>
      </p:sp>
      <p:sp>
        <p:nvSpPr>
          <p:cNvPr id="3" name="Content Placeholder 2"/>
          <p:cNvSpPr>
            <a:spLocks noGrp="1"/>
          </p:cNvSpPr>
          <p:nvPr>
            <p:ph idx="1"/>
          </p:nvPr>
        </p:nvSpPr>
        <p:spPr/>
        <p:txBody>
          <a:bodyPr/>
          <a:lstStyle/>
          <a:p>
            <a:pPr marL="0" indent="0">
              <a:buNone/>
            </a:pPr>
            <a:r>
              <a:rPr lang="en-US" dirty="0"/>
              <a:t>Densities in the range of 1.23 to 2.06 g/cm</a:t>
            </a:r>
            <a:r>
              <a:rPr lang="en-US" baseline="30000" dirty="0"/>
              <a:t>3 </a:t>
            </a:r>
            <a:r>
              <a:rPr lang="en-US" dirty="0"/>
              <a:t>are typical of Rhea, Charon, </a:t>
            </a:r>
            <a:r>
              <a:rPr lang="en-US" dirty="0" err="1"/>
              <a:t>Callisto</a:t>
            </a:r>
            <a:r>
              <a:rPr lang="en-US" dirty="0"/>
              <a:t>, Titan and Triton</a:t>
            </a:r>
          </a:p>
          <a:p>
            <a:r>
              <a:rPr lang="en-US" dirty="0"/>
              <a:t>These moons have mantles of compressed silicate rocks and ices</a:t>
            </a:r>
          </a:p>
          <a:p>
            <a:r>
              <a:rPr lang="en-US" dirty="0"/>
              <a:t>Some mantles are covered with thick icy crusts, then a liquid ocean (where life could exist) and then a floor of </a:t>
            </a:r>
            <a:r>
              <a:rPr lang="en-US" dirty="0" err="1"/>
              <a:t>tetrahexagonal</a:t>
            </a:r>
            <a:r>
              <a:rPr lang="en-US" dirty="0"/>
              <a:t> ice</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24</a:t>
            </a:fld>
            <a:endParaRPr lang="en-US" dirty="0"/>
          </a:p>
        </p:txBody>
      </p:sp>
    </p:spTree>
    <p:extLst>
      <p:ext uri="{BB962C8B-B14F-4D97-AF65-F5344CB8AC3E}">
        <p14:creationId xmlns:p14="http://schemas.microsoft.com/office/powerpoint/2010/main" val="230696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Moon’s Internal Structure</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25</a:t>
            </a:fld>
            <a:endParaRPr lang="en-US" dirty="0"/>
          </a:p>
        </p:txBody>
      </p:sp>
      <p:pic>
        <p:nvPicPr>
          <p:cNvPr id="6" name="Picture Placeholder 6"/>
          <p:cNvPicPr>
            <a:picLocks noChangeAspect="1"/>
          </p:cNvPicPr>
          <p:nvPr/>
        </p:nvPicPr>
        <p:blipFill>
          <a:blip r:embed="rId2">
            <a:extLst>
              <a:ext uri="{28A0092B-C50C-407E-A947-70E740481C1C}">
                <a14:useLocalDpi xmlns:a14="http://schemas.microsoft.com/office/drawing/2010/main" val="0"/>
              </a:ext>
            </a:extLst>
          </a:blip>
          <a:srcRect t="6504" b="6504"/>
          <a:stretch>
            <a:fillRect/>
          </a:stretch>
        </p:blipFill>
        <p:spPr>
          <a:xfrm>
            <a:off x="2895600" y="2140756"/>
            <a:ext cx="4760912" cy="3837934"/>
          </a:xfrm>
          <a:prstGeom prst="rect">
            <a:avLst/>
          </a:prstGeom>
        </p:spPr>
      </p:pic>
      <p:sp>
        <p:nvSpPr>
          <p:cNvPr id="7" name="Text Placeholder 3"/>
          <p:cNvSpPr txBox="1">
            <a:spLocks/>
          </p:cNvSpPr>
          <p:nvPr/>
        </p:nvSpPr>
        <p:spPr>
          <a:xfrm>
            <a:off x="228600" y="2140754"/>
            <a:ext cx="2667000" cy="37954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Example of a high-density moon (3.346 g/cm</a:t>
            </a:r>
            <a:r>
              <a:rPr lang="en-US" baseline="30000" dirty="0"/>
              <a:t>3</a:t>
            </a:r>
            <a:r>
              <a:rPr lang="en-US" dirty="0"/>
              <a:t>) with a crust, mantle and core similar to the terrestrial  planet</a:t>
            </a:r>
          </a:p>
        </p:txBody>
      </p:sp>
    </p:spTree>
    <p:extLst>
      <p:ext uri="{BB962C8B-B14F-4D97-AF65-F5344CB8AC3E}">
        <p14:creationId xmlns:p14="http://schemas.microsoft.com/office/powerpoint/2010/main" val="58001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Ganymede’s Internal Structure</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26</a:t>
            </a:fld>
            <a:endParaRPr lang="en-US" dirty="0"/>
          </a:p>
        </p:txBody>
      </p:sp>
      <p:pic>
        <p:nvPicPr>
          <p:cNvPr id="6" name="Picture Placeholder 6"/>
          <p:cNvPicPr>
            <a:picLocks noChangeAspect="1"/>
          </p:cNvPicPr>
          <p:nvPr/>
        </p:nvPicPr>
        <p:blipFill>
          <a:blip r:embed="rId2">
            <a:extLst>
              <a:ext uri="{28A0092B-C50C-407E-A947-70E740481C1C}">
                <a14:useLocalDpi xmlns:a14="http://schemas.microsoft.com/office/drawing/2010/main" val="0"/>
              </a:ext>
            </a:extLst>
          </a:blip>
          <a:srcRect l="6089" r="6089"/>
          <a:stretch>
            <a:fillRect/>
          </a:stretch>
        </p:blipFill>
        <p:spPr>
          <a:xfrm>
            <a:off x="2209800" y="2157016"/>
            <a:ext cx="5334000" cy="3692769"/>
          </a:xfrm>
          <a:prstGeom prst="rect">
            <a:avLst/>
          </a:prstGeom>
        </p:spPr>
      </p:pic>
      <p:sp>
        <p:nvSpPr>
          <p:cNvPr id="7" name="Text Placeholder 3"/>
          <p:cNvSpPr txBox="1">
            <a:spLocks/>
          </p:cNvSpPr>
          <p:nvPr/>
        </p:nvSpPr>
        <p:spPr>
          <a:xfrm>
            <a:off x="76200" y="2161931"/>
            <a:ext cx="2133600" cy="36878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Example of an intermediate-density moon (1.936 g/cm</a:t>
            </a:r>
            <a:r>
              <a:rPr lang="en-US" baseline="30000" dirty="0"/>
              <a:t>3</a:t>
            </a:r>
            <a:r>
              <a:rPr lang="en-US" dirty="0"/>
              <a:t>) with an unusually high magnetic field</a:t>
            </a:r>
          </a:p>
        </p:txBody>
      </p:sp>
    </p:spTree>
    <p:extLst>
      <p:ext uri="{BB962C8B-B14F-4D97-AF65-F5344CB8AC3E}">
        <p14:creationId xmlns:p14="http://schemas.microsoft.com/office/powerpoint/2010/main" val="87366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Saturn’s Titan Internal Structure</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27</a:t>
            </a:fld>
            <a:endParaRPr lang="en-US" dirty="0"/>
          </a:p>
        </p:txBody>
      </p:sp>
      <p:pic>
        <p:nvPicPr>
          <p:cNvPr id="6" name="Picture Placeholder 8"/>
          <p:cNvPicPr>
            <a:picLocks noChangeAspect="1"/>
          </p:cNvPicPr>
          <p:nvPr/>
        </p:nvPicPr>
        <p:blipFill>
          <a:blip r:embed="rId2">
            <a:extLst>
              <a:ext uri="{28A0092B-C50C-407E-A947-70E740481C1C}">
                <a14:useLocalDpi xmlns:a14="http://schemas.microsoft.com/office/drawing/2010/main" val="0"/>
              </a:ext>
            </a:extLst>
          </a:blip>
          <a:srcRect l="15104" r="15104"/>
          <a:stretch>
            <a:fillRect/>
          </a:stretch>
        </p:blipFill>
        <p:spPr>
          <a:xfrm>
            <a:off x="2438400" y="2057400"/>
            <a:ext cx="5105400" cy="3829050"/>
          </a:xfrm>
          <a:prstGeom prst="rect">
            <a:avLst/>
          </a:prstGeom>
        </p:spPr>
      </p:pic>
      <p:sp>
        <p:nvSpPr>
          <p:cNvPr id="7" name="Text Placeholder 3"/>
          <p:cNvSpPr txBox="1">
            <a:spLocks/>
          </p:cNvSpPr>
          <p:nvPr/>
        </p:nvSpPr>
        <p:spPr>
          <a:xfrm>
            <a:off x="0" y="2057398"/>
            <a:ext cx="2514600" cy="37338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Example of a lower-density (1.880 g/cm</a:t>
            </a:r>
            <a:r>
              <a:rPr lang="en-US" baseline="30000" dirty="0"/>
              <a:t>3</a:t>
            </a:r>
            <a:r>
              <a:rPr lang="en-US" dirty="0"/>
              <a:t>) moon having a liquid ocean, but an undifferentiated hydrous silicate core</a:t>
            </a:r>
          </a:p>
        </p:txBody>
      </p:sp>
    </p:spTree>
    <p:extLst>
      <p:ext uri="{BB962C8B-B14F-4D97-AF65-F5344CB8AC3E}">
        <p14:creationId xmlns:p14="http://schemas.microsoft.com/office/powerpoint/2010/main" val="94640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Other Densities</a:t>
            </a:r>
          </a:p>
        </p:txBody>
      </p:sp>
      <p:sp>
        <p:nvSpPr>
          <p:cNvPr id="3" name="Content Placeholder 2"/>
          <p:cNvSpPr>
            <a:spLocks noGrp="1"/>
          </p:cNvSpPr>
          <p:nvPr>
            <p:ph idx="1"/>
          </p:nvPr>
        </p:nvSpPr>
        <p:spPr/>
        <p:txBody>
          <a:bodyPr>
            <a:normAutofit/>
          </a:bodyPr>
          <a:lstStyle/>
          <a:p>
            <a:r>
              <a:rPr lang="en-US" dirty="0"/>
              <a:t>Pure water at 3.98°C. is 1.000 g/cm</a:t>
            </a:r>
            <a:r>
              <a:rPr lang="en-US" baseline="30000" dirty="0"/>
              <a:t>3</a:t>
            </a:r>
          </a:p>
          <a:p>
            <a:r>
              <a:rPr lang="en-US" dirty="0"/>
              <a:t>Limestone and granite are 2.6–2.7 g/cm</a:t>
            </a:r>
            <a:r>
              <a:rPr lang="en-US" baseline="30000" dirty="0"/>
              <a:t>3</a:t>
            </a:r>
          </a:p>
          <a:p>
            <a:r>
              <a:rPr lang="en-US" dirty="0"/>
              <a:t>Iron is 7.8 g/cm</a:t>
            </a:r>
            <a:r>
              <a:rPr lang="en-US" baseline="30000" dirty="0"/>
              <a:t>3</a:t>
            </a:r>
          </a:p>
          <a:p>
            <a:pPr lvl="0"/>
            <a:r>
              <a:rPr lang="en-US" dirty="0"/>
              <a:t>Lead is 11.3 g/cm</a:t>
            </a:r>
            <a:r>
              <a:rPr lang="en-US" baseline="30000" dirty="0"/>
              <a:t>3</a:t>
            </a:r>
            <a:endParaRPr lang="en-US" baseline="30000" dirty="0">
              <a:solidFill>
                <a:prstClr val="black"/>
              </a:solidFill>
            </a:endParaRPr>
          </a:p>
          <a:p>
            <a:pPr lvl="0"/>
            <a:r>
              <a:rPr lang="en-US" dirty="0"/>
              <a:t>Earth’s mean density is 5.52 g/cm</a:t>
            </a:r>
            <a:r>
              <a:rPr lang="en-US" baseline="30000" dirty="0"/>
              <a:t>3</a:t>
            </a:r>
            <a:endParaRPr lang="en-US" baseline="30000" dirty="0">
              <a:solidFill>
                <a:prstClr val="black"/>
              </a:solidFill>
            </a:endParaRPr>
          </a:p>
          <a:p>
            <a:pPr lvl="0"/>
            <a:r>
              <a:rPr lang="en-US" dirty="0"/>
              <a:t>Earth’s core is 13 g/cm</a:t>
            </a:r>
            <a:r>
              <a:rPr lang="en-US" baseline="30000" dirty="0"/>
              <a:t>3</a:t>
            </a:r>
            <a:endParaRPr lang="en-US" dirty="0">
              <a:solidFill>
                <a:prstClr val="black"/>
              </a:solidFill>
            </a:endParaRPr>
          </a:p>
          <a:p>
            <a:r>
              <a:rPr lang="en-US" dirty="0"/>
              <a:t>Moon’s density is 3.346 g/cm</a:t>
            </a:r>
            <a:r>
              <a:rPr lang="en-US" baseline="30000" dirty="0"/>
              <a:t>3</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28</a:t>
            </a:fld>
            <a:endParaRPr lang="en-US" dirty="0"/>
          </a:p>
        </p:txBody>
      </p:sp>
    </p:spTree>
    <p:extLst>
      <p:ext uri="{BB962C8B-B14F-4D97-AF65-F5344CB8AC3E}">
        <p14:creationId xmlns:p14="http://schemas.microsoft.com/office/powerpoint/2010/main" val="41214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Anomalous Moons</a:t>
            </a:r>
          </a:p>
        </p:txBody>
      </p:sp>
      <p:sp>
        <p:nvSpPr>
          <p:cNvPr id="3" name="Text Placeholder 2"/>
          <p:cNvSpPr>
            <a:spLocks noGrp="1"/>
          </p:cNvSpPr>
          <p:nvPr>
            <p:ph type="body" idx="1"/>
          </p:nvPr>
        </p:nvSpPr>
        <p:spPr/>
        <p:txBody>
          <a:bodyPr>
            <a:normAutofit fontScale="70000" lnSpcReduction="20000"/>
          </a:bodyPr>
          <a:lstStyle/>
          <a:p>
            <a:r>
              <a:rPr lang="en-US" dirty="0"/>
              <a:t>Uranus’s moons have an orbital plane 90° to the average plane</a:t>
            </a:r>
          </a:p>
        </p:txBody>
      </p:sp>
      <p:sp>
        <p:nvSpPr>
          <p:cNvPr id="5" name="Text Placeholder 4"/>
          <p:cNvSpPr>
            <a:spLocks noGrp="1"/>
          </p:cNvSpPr>
          <p:nvPr>
            <p:ph type="body" sz="quarter" idx="3"/>
          </p:nvPr>
        </p:nvSpPr>
        <p:spPr>
          <a:xfrm>
            <a:off x="4282646" y="2209800"/>
            <a:ext cx="3145527" cy="819149"/>
          </a:xfrm>
        </p:spPr>
        <p:txBody>
          <a:bodyPr>
            <a:normAutofit fontScale="70000" lnSpcReduction="20000"/>
          </a:bodyPr>
          <a:lstStyle/>
          <a:p>
            <a:r>
              <a:rPr lang="en-US" dirty="0"/>
              <a:t>Charon to Pluto have unusual high mass ratio, causing mutual tidal locking with exterior barycenter</a:t>
            </a:r>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29</a:t>
            </a:fld>
            <a:endParaRPr lang="en-US" dirty="0"/>
          </a:p>
        </p:txBody>
      </p:sp>
      <p:pic>
        <p:nvPicPr>
          <p:cNvPr id="10"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6855" y="2958814"/>
            <a:ext cx="2379745" cy="2988517"/>
          </a:xfrm>
        </p:spPr>
      </p:pic>
      <p:pic>
        <p:nvPicPr>
          <p:cNvPr id="11"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775055" y="2958814"/>
            <a:ext cx="3657600" cy="2971800"/>
          </a:xfrm>
        </p:spPr>
      </p:pic>
    </p:spTree>
    <p:extLst>
      <p:ext uri="{BB962C8B-B14F-4D97-AF65-F5344CB8AC3E}">
        <p14:creationId xmlns:p14="http://schemas.microsoft.com/office/powerpoint/2010/main" val="15667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 will deal with Natural Satellites</a:t>
            </a:r>
          </a:p>
        </p:txBody>
      </p:sp>
      <p:sp>
        <p:nvSpPr>
          <p:cNvPr id="3" name="Content Placeholder 2"/>
          <p:cNvSpPr>
            <a:spLocks noGrp="1"/>
          </p:cNvSpPr>
          <p:nvPr>
            <p:ph idx="1"/>
          </p:nvPr>
        </p:nvSpPr>
        <p:spPr/>
        <p:txBody>
          <a:bodyPr>
            <a:normAutofit/>
          </a:bodyPr>
          <a:lstStyle/>
          <a:p>
            <a:pPr marL="0" indent="0">
              <a:buNone/>
            </a:pPr>
            <a:r>
              <a:rPr lang="en-US" dirty="0"/>
              <a:t>As of January 2012, per Wikipedia, there are over 200 minor-planet moons:</a:t>
            </a:r>
          </a:p>
          <a:p>
            <a:r>
              <a:rPr lang="en-US" dirty="0"/>
              <a:t>76 asteroids of Main Belt with moons (five with two each)</a:t>
            </a:r>
          </a:p>
          <a:p>
            <a:r>
              <a:rPr lang="en-US" dirty="0"/>
              <a:t>4 Jupiter Trojans with moons</a:t>
            </a:r>
          </a:p>
          <a:p>
            <a:r>
              <a:rPr lang="en-US" dirty="0"/>
              <a:t>39 near-Earth objects (two with two each)</a:t>
            </a:r>
          </a:p>
          <a:p>
            <a:r>
              <a:rPr lang="en-US" dirty="0"/>
              <a:t>14 Mars-crossers with moons</a:t>
            </a:r>
          </a:p>
          <a:p>
            <a:r>
              <a:rPr lang="en-US" dirty="0"/>
              <a:t>84  Kuiper Belt objects with moons</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a:t>
            </a:fld>
            <a:endParaRPr lang="en-US" dirty="0"/>
          </a:p>
        </p:txBody>
      </p:sp>
    </p:spTree>
    <p:extLst>
      <p:ext uri="{BB962C8B-B14F-4D97-AF65-F5344CB8AC3E}">
        <p14:creationId xmlns:p14="http://schemas.microsoft.com/office/powerpoint/2010/main" val="2008835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Moons</a:t>
            </a:r>
          </a:p>
        </p:txBody>
      </p:sp>
      <p:sp>
        <p:nvSpPr>
          <p:cNvPr id="3" name="Text Placeholder 2"/>
          <p:cNvSpPr>
            <a:spLocks noGrp="1"/>
          </p:cNvSpPr>
          <p:nvPr>
            <p:ph type="body" idx="1"/>
          </p:nvPr>
        </p:nvSpPr>
        <p:spPr/>
        <p:txBody>
          <a:bodyPr>
            <a:normAutofit fontScale="70000" lnSpcReduction="20000"/>
          </a:bodyPr>
          <a:lstStyle/>
          <a:p>
            <a:r>
              <a:rPr lang="en-US" dirty="0"/>
              <a:t>Mimas, moon of Saturn, has a deep hexagonal crater almost 1/3 its diameter</a:t>
            </a:r>
          </a:p>
        </p:txBody>
      </p:sp>
      <p:sp>
        <p:nvSpPr>
          <p:cNvPr id="5" name="Text Placeholder 4"/>
          <p:cNvSpPr>
            <a:spLocks noGrp="1"/>
          </p:cNvSpPr>
          <p:nvPr>
            <p:ph type="body" sz="quarter" idx="3"/>
          </p:nvPr>
        </p:nvSpPr>
        <p:spPr>
          <a:xfrm>
            <a:off x="4282646" y="2133600"/>
            <a:ext cx="3145527" cy="895349"/>
          </a:xfrm>
        </p:spPr>
        <p:txBody>
          <a:bodyPr>
            <a:normAutofit fontScale="70000" lnSpcReduction="20000"/>
          </a:bodyPr>
          <a:lstStyle/>
          <a:p>
            <a:r>
              <a:rPr lang="en-US" dirty="0"/>
              <a:t>Iapetus has a bulging  equatorial ridge, two-tone coloration and two large hexagonal craters</a:t>
            </a:r>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30</a:t>
            </a:fld>
            <a:endParaRPr lang="en-US" dirty="0"/>
          </a:p>
        </p:txBody>
      </p:sp>
      <p:pic>
        <p:nvPicPr>
          <p:cNvPr id="10"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3124200"/>
            <a:ext cx="3429000" cy="2788444"/>
          </a:xfrm>
        </p:spPr>
      </p:pic>
      <p:pic>
        <p:nvPicPr>
          <p:cNvPr id="11"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67200" y="3124200"/>
            <a:ext cx="2971799" cy="2743199"/>
          </a:xfrm>
        </p:spPr>
      </p:pic>
    </p:spTree>
    <p:extLst>
      <p:ext uri="{BB962C8B-B14F-4D97-AF65-F5344CB8AC3E}">
        <p14:creationId xmlns:p14="http://schemas.microsoft.com/office/powerpoint/2010/main" val="384531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Unexplainable(?) Impossible Impact Cratering and Smooth Scalloped Rims </a:t>
            </a:r>
          </a:p>
        </p:txBody>
      </p:sp>
      <p:sp>
        <p:nvSpPr>
          <p:cNvPr id="3" name="Text Placeholder 2"/>
          <p:cNvSpPr>
            <a:spLocks noGrp="1"/>
          </p:cNvSpPr>
          <p:nvPr>
            <p:ph type="body" idx="1"/>
          </p:nvPr>
        </p:nvSpPr>
        <p:spPr>
          <a:xfrm>
            <a:off x="760988" y="2209800"/>
            <a:ext cx="3145080" cy="1048809"/>
          </a:xfrm>
        </p:spPr>
        <p:txBody>
          <a:bodyPr>
            <a:normAutofit fontScale="70000" lnSpcReduction="20000"/>
          </a:bodyPr>
          <a:lstStyle/>
          <a:p>
            <a:r>
              <a:rPr lang="en-US" dirty="0"/>
              <a:t>Close-up image of Jupiter’s 49-km Thebe, showing a crater obviously not created by an impact, but by high energy plasma discharge</a:t>
            </a:r>
          </a:p>
        </p:txBody>
      </p:sp>
      <p:sp>
        <p:nvSpPr>
          <p:cNvPr id="5" name="Text Placeholder 4"/>
          <p:cNvSpPr>
            <a:spLocks noGrp="1"/>
          </p:cNvSpPr>
          <p:nvPr>
            <p:ph type="body" sz="quarter" idx="3"/>
          </p:nvPr>
        </p:nvSpPr>
        <p:spPr>
          <a:xfrm>
            <a:off x="4282646" y="2133600"/>
            <a:ext cx="3145527" cy="895349"/>
          </a:xfrm>
        </p:spPr>
        <p:txBody>
          <a:bodyPr>
            <a:normAutofit fontScale="70000" lnSpcReduction="20000"/>
          </a:bodyPr>
          <a:lstStyle/>
          <a:p>
            <a:r>
              <a:rPr lang="en-US" dirty="0"/>
              <a:t>Close-up image of Saturn’s 200-km Phoebe, by Cassini, showing erosion by  plasma arcing</a:t>
            </a:r>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31</a:t>
            </a:fld>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3381375"/>
            <a:ext cx="2181225" cy="2181225"/>
          </a:xfrm>
        </p:spPr>
      </p:pic>
      <p:pic>
        <p:nvPicPr>
          <p:cNvPr id="11"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19600" y="3124200"/>
            <a:ext cx="2215425" cy="2819399"/>
          </a:xfrm>
        </p:spPr>
      </p:pic>
    </p:spTree>
    <p:extLst>
      <p:ext uri="{BB962C8B-B14F-4D97-AF65-F5344CB8AC3E}">
        <p14:creationId xmlns:p14="http://schemas.microsoft.com/office/powerpoint/2010/main" val="562208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Moon Enigma: Earth’s Moon is More Similar to a Planet</a:t>
            </a:r>
          </a:p>
        </p:txBody>
      </p:sp>
      <p:sp>
        <p:nvSpPr>
          <p:cNvPr id="3" name="Content Placeholder 2"/>
          <p:cNvSpPr>
            <a:spLocks noGrp="1"/>
          </p:cNvSpPr>
          <p:nvPr>
            <p:ph idx="1"/>
          </p:nvPr>
        </p:nvSpPr>
        <p:spPr/>
        <p:txBody>
          <a:bodyPr>
            <a:normAutofit fontScale="77500" lnSpcReduction="20000"/>
          </a:bodyPr>
          <a:lstStyle/>
          <a:p>
            <a:r>
              <a:rPr lang="en-US" dirty="0"/>
              <a:t>Moon is the only satellite whose Sun’s gravity force is greater than its primary’s</a:t>
            </a:r>
          </a:p>
          <a:p>
            <a:r>
              <a:rPr lang="en-US" dirty="0"/>
              <a:t>Moon’s orbit is inclined 5.1°</a:t>
            </a:r>
            <a:r>
              <a:rPr lang="en-US" baseline="30000" dirty="0"/>
              <a:t> </a:t>
            </a:r>
            <a:r>
              <a:rPr lang="en-US" dirty="0"/>
              <a:t>to the elliptic and not in Earth’s equatorial plane</a:t>
            </a:r>
          </a:p>
          <a:p>
            <a:r>
              <a:rPr lang="en-US" dirty="0"/>
              <a:t>Ratio of Moon’s orbital radius to Earth’s radius is almost 10 times larger than all other satellites</a:t>
            </a:r>
          </a:p>
          <a:p>
            <a:r>
              <a:rPr lang="en-US" dirty="0"/>
              <a:t>Their mass ratio differs by more than 100 to 1000 times those of other satellites</a:t>
            </a:r>
          </a:p>
          <a:p>
            <a:r>
              <a:rPr lang="en-US" dirty="0"/>
              <a:t>Moon’s internal structure and crust are quite different from that of the icy outer satellites</a:t>
            </a:r>
          </a:p>
          <a:p>
            <a:r>
              <a:rPr lang="en-US" dirty="0"/>
              <a:t>Moon’s distance from its primary has no comparison with other regular satellites</a:t>
            </a:r>
          </a:p>
          <a:p>
            <a:r>
              <a:rPr lang="en-US" dirty="0"/>
              <a:t>These anomalies inspired the “Giant Impact Hypothesis”</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32</a:t>
            </a:fld>
            <a:endParaRPr lang="en-US" dirty="0"/>
          </a:p>
        </p:txBody>
      </p:sp>
    </p:spTree>
    <p:extLst>
      <p:ext uri="{BB962C8B-B14F-4D97-AF65-F5344CB8AC3E}">
        <p14:creationId xmlns:p14="http://schemas.microsoft.com/office/powerpoint/2010/main" val="259362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Postulated Pole Shifting of Europa’s Icy Crust</a:t>
            </a:r>
          </a:p>
        </p:txBody>
      </p:sp>
      <p:sp>
        <p:nvSpPr>
          <p:cNvPr id="3" name="Content Placeholder 2"/>
          <p:cNvSpPr>
            <a:spLocks noGrp="1"/>
          </p:cNvSpPr>
          <p:nvPr>
            <p:ph idx="1"/>
          </p:nvPr>
        </p:nvSpPr>
        <p:spPr/>
        <p:txBody>
          <a:bodyPr>
            <a:normAutofit lnSpcReduction="10000"/>
          </a:bodyPr>
          <a:lstStyle/>
          <a:p>
            <a:r>
              <a:rPr lang="en-US" dirty="0"/>
              <a:t>Europa has either a thick ice or a thin ice crust, sitting on a subsurface, highly conductive, salty ocean</a:t>
            </a:r>
          </a:p>
          <a:p>
            <a:r>
              <a:rPr lang="en-US" dirty="0"/>
              <a:t>From magnetic field data from the Galileo orbiter, portions of its crust have flipped about 80°; this pole wandering event could have caused plate tectonics and erupting liquid water</a:t>
            </a:r>
          </a:p>
          <a:p>
            <a:r>
              <a:rPr lang="en-US" dirty="0"/>
              <a:t>The surface is very smooth, with hardly any cratering, which is a sign of a young, active geology</a:t>
            </a:r>
            <a:endParaRPr lang="en-US" baseline="30000" dirty="0"/>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33</a:t>
            </a:fld>
            <a:endParaRPr lang="en-US" dirty="0"/>
          </a:p>
        </p:txBody>
      </p:sp>
    </p:spTree>
    <p:extLst>
      <p:ext uri="{BB962C8B-B14F-4D97-AF65-F5344CB8AC3E}">
        <p14:creationId xmlns:p14="http://schemas.microsoft.com/office/powerpoint/2010/main" val="248121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Europa has an Anomalous, Youthful, Less Cratered Surface</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34</a:t>
            </a:fld>
            <a:endParaRPr lang="en-US" dirty="0"/>
          </a:p>
        </p:txBody>
      </p:sp>
      <p:pic>
        <p:nvPicPr>
          <p:cNvPr id="6" name="Picture Placeholder 6"/>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2349978" y="2040821"/>
            <a:ext cx="5193821" cy="3895366"/>
          </a:xfrm>
          <a:prstGeom prst="rect">
            <a:avLst/>
          </a:prstGeom>
        </p:spPr>
      </p:pic>
      <p:sp>
        <p:nvSpPr>
          <p:cNvPr id="7" name="Text Placeholder 5"/>
          <p:cNvSpPr txBox="1">
            <a:spLocks/>
          </p:cNvSpPr>
          <p:nvPr/>
        </p:nvSpPr>
        <p:spPr>
          <a:xfrm>
            <a:off x="76200" y="2133600"/>
            <a:ext cx="2273778" cy="3733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a:t>Dark streaks crisscross the entire globe.  Could these streaks be  cracking in the icy crust caused by stresses when the subsurface ocean shifted, as one unit, due to electromagnetic phenomena?</a:t>
            </a:r>
          </a:p>
        </p:txBody>
      </p:sp>
    </p:spTree>
    <p:extLst>
      <p:ext uri="{BB962C8B-B14F-4D97-AF65-F5344CB8AC3E}">
        <p14:creationId xmlns:p14="http://schemas.microsoft.com/office/powerpoint/2010/main" val="2277924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Moons Do Tell the Truth</a:t>
            </a:r>
          </a:p>
        </p:txBody>
      </p:sp>
      <p:sp>
        <p:nvSpPr>
          <p:cNvPr id="3" name="Content Placeholder 2"/>
          <p:cNvSpPr>
            <a:spLocks noGrp="1"/>
          </p:cNvSpPr>
          <p:nvPr>
            <p:ph idx="1"/>
          </p:nvPr>
        </p:nvSpPr>
        <p:spPr/>
        <p:txBody>
          <a:bodyPr>
            <a:normAutofit lnSpcReduction="10000"/>
          </a:bodyPr>
          <a:lstStyle/>
          <a:p>
            <a:r>
              <a:rPr lang="en-US" dirty="0"/>
              <a:t>Jupiter’s moons told Galileo that Earth and man were neither geocentric or </a:t>
            </a:r>
            <a:r>
              <a:rPr lang="en-US" dirty="0" err="1"/>
              <a:t>anthrocentric</a:t>
            </a:r>
            <a:endParaRPr lang="en-US" dirty="0"/>
          </a:p>
          <a:p>
            <a:r>
              <a:rPr lang="en-US" dirty="0"/>
              <a:t>Our Moon’s face, as viewed by telescopes, reveals other worlds also having mountains and seas</a:t>
            </a:r>
          </a:p>
          <a:p>
            <a:r>
              <a:rPr lang="en-US" dirty="0"/>
              <a:t>Eclipses and phases of the Moon show us that celestial bodies are mostly spheroidal and exist in suspended orbits in the ether of space</a:t>
            </a:r>
          </a:p>
          <a:p>
            <a:r>
              <a:rPr lang="en-US" dirty="0"/>
              <a:t>The falling Moon convinced Newton that a hidden force, gravity, is a universal law</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35</a:t>
            </a:fld>
            <a:endParaRPr lang="en-US" dirty="0"/>
          </a:p>
        </p:txBody>
      </p:sp>
    </p:spTree>
    <p:extLst>
      <p:ext uri="{BB962C8B-B14F-4D97-AF65-F5344CB8AC3E}">
        <p14:creationId xmlns:p14="http://schemas.microsoft.com/office/powerpoint/2010/main" val="4019198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Observational Qualities of Our Moon</a:t>
            </a:r>
          </a:p>
        </p:txBody>
      </p:sp>
      <p:sp>
        <p:nvSpPr>
          <p:cNvPr id="3" name="Text Placeholder 2"/>
          <p:cNvSpPr>
            <a:spLocks noGrp="1"/>
          </p:cNvSpPr>
          <p:nvPr>
            <p:ph type="body" idx="1"/>
          </p:nvPr>
        </p:nvSpPr>
        <p:spPr>
          <a:xfrm>
            <a:off x="760988" y="2286000"/>
            <a:ext cx="3145080" cy="744009"/>
          </a:xfrm>
        </p:spPr>
        <p:txBody>
          <a:bodyPr>
            <a:normAutofit fontScale="85000" lnSpcReduction="20000"/>
          </a:bodyPr>
          <a:lstStyle/>
          <a:p>
            <a:r>
              <a:rPr lang="en-US" dirty="0"/>
              <a:t>Lunar and solar eclipses (the 1999 total solar eclipse is shown)</a:t>
            </a:r>
          </a:p>
        </p:txBody>
      </p:sp>
      <p:sp>
        <p:nvSpPr>
          <p:cNvPr id="5" name="Text Placeholder 4"/>
          <p:cNvSpPr>
            <a:spLocks noGrp="1"/>
          </p:cNvSpPr>
          <p:nvPr>
            <p:ph type="body" sz="quarter" idx="3"/>
          </p:nvPr>
        </p:nvSpPr>
        <p:spPr>
          <a:xfrm>
            <a:off x="4282646" y="2209800"/>
            <a:ext cx="3145527" cy="819149"/>
          </a:xfrm>
        </p:spPr>
        <p:txBody>
          <a:bodyPr>
            <a:normAutofit fontScale="85000" lnSpcReduction="20000"/>
          </a:bodyPr>
          <a:lstStyle/>
          <a:p>
            <a:r>
              <a:rPr lang="en-US" dirty="0"/>
              <a:t>The Moon’s Phases: man’s monthly celestial clock</a:t>
            </a:r>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36</a:t>
            </a:fld>
            <a:endParaRPr lang="en-US" dirty="0"/>
          </a:p>
        </p:txBody>
      </p:sp>
      <p:pic>
        <p:nvPicPr>
          <p:cNvPr id="10"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000" y="3048000"/>
            <a:ext cx="3027218" cy="2895600"/>
          </a:xfrm>
        </p:spPr>
      </p:pic>
      <p:pic>
        <p:nvPicPr>
          <p:cNvPr id="11"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191000" y="3048000"/>
            <a:ext cx="3379381" cy="2906268"/>
          </a:xfrm>
        </p:spPr>
      </p:pic>
    </p:spTree>
    <p:extLst>
      <p:ext uri="{BB962C8B-B14F-4D97-AF65-F5344CB8AC3E}">
        <p14:creationId xmlns:p14="http://schemas.microsoft.com/office/powerpoint/2010/main" val="233940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Occultation of Io and </a:t>
            </a:r>
            <a:r>
              <a:rPr lang="en-US" dirty="0" err="1"/>
              <a:t>Callisto</a:t>
            </a:r>
            <a:r>
              <a:rPr lang="en-US" dirty="0"/>
              <a:t>, as shown by NASA’s APOD</a:t>
            </a:r>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37</a:t>
            </a:fld>
            <a:endParaRPr lang="en-US" dirty="0"/>
          </a:p>
        </p:txBody>
      </p:sp>
      <p:pic>
        <p:nvPicPr>
          <p:cNvPr id="6" name="Picture Placeholder 11"/>
          <p:cNvPicPr>
            <a:picLocks noChangeAspect="1"/>
          </p:cNvPicPr>
          <p:nvPr/>
        </p:nvPicPr>
        <p:blipFill>
          <a:blip r:embed="rId2">
            <a:extLst>
              <a:ext uri="{28A0092B-C50C-407E-A947-70E740481C1C}">
                <a14:useLocalDpi xmlns:a14="http://schemas.microsoft.com/office/drawing/2010/main" val="0"/>
              </a:ext>
            </a:extLst>
          </a:blip>
          <a:srcRect l="575" r="575"/>
          <a:stretch>
            <a:fillRect/>
          </a:stretch>
        </p:blipFill>
        <p:spPr>
          <a:xfrm>
            <a:off x="2057400" y="2057400"/>
            <a:ext cx="5486400" cy="3899971"/>
          </a:xfrm>
          <a:prstGeom prst="rect">
            <a:avLst/>
          </a:prstGeom>
        </p:spPr>
      </p:pic>
      <p:sp>
        <p:nvSpPr>
          <p:cNvPr id="7" name="Text Placeholder 3"/>
          <p:cNvSpPr txBox="1">
            <a:spLocks/>
          </p:cNvSpPr>
          <p:nvPr/>
        </p:nvSpPr>
        <p:spPr>
          <a:xfrm>
            <a:off x="93706" y="2067250"/>
            <a:ext cx="1845175" cy="38689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dirty="0"/>
              <a:t>Orbital plane  crossings of Jupiter’s Galilean moons are easily seen when  Earth is aligned edge-on every five to six years</a:t>
            </a:r>
          </a:p>
        </p:txBody>
      </p:sp>
    </p:spTree>
    <p:extLst>
      <p:ext uri="{BB962C8B-B14F-4D97-AF65-F5344CB8AC3E}">
        <p14:creationId xmlns:p14="http://schemas.microsoft.com/office/powerpoint/2010/main" val="2305486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of This Study of Moons</a:t>
            </a:r>
          </a:p>
        </p:txBody>
      </p:sp>
      <p:sp>
        <p:nvSpPr>
          <p:cNvPr id="3" name="Content Placeholder 2"/>
          <p:cNvSpPr>
            <a:spLocks noGrp="1"/>
          </p:cNvSpPr>
          <p:nvPr>
            <p:ph idx="1"/>
          </p:nvPr>
        </p:nvSpPr>
        <p:spPr/>
        <p:txBody>
          <a:bodyPr/>
          <a:lstStyle/>
          <a:p>
            <a:r>
              <a:rPr lang="en-US" dirty="0"/>
              <a:t>The moons have a rich diversity of shapes, sizes, masses, densities, structure, orbital distances, motions, compositions and surface features; and numerous unresolved questions</a:t>
            </a:r>
          </a:p>
          <a:p>
            <a:r>
              <a:rPr lang="en-US" dirty="0"/>
              <a:t>Their relative size distribution reveals that the power law operates for nature’s production of these celestial bodies → as the size decreases, their populations increase, between being  proportional to exponential</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38</a:t>
            </a:fld>
            <a:endParaRPr lang="en-US" dirty="0"/>
          </a:p>
        </p:txBody>
      </p:sp>
    </p:spTree>
    <p:extLst>
      <p:ext uri="{BB962C8B-B14F-4D97-AF65-F5344CB8AC3E}">
        <p14:creationId xmlns:p14="http://schemas.microsoft.com/office/powerpoint/2010/main" val="495231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and History of </a:t>
            </a:r>
            <a:r>
              <a:rPr lang="en-US" b="1" i="1" dirty="0"/>
              <a:t>Regular</a:t>
            </a:r>
            <a:r>
              <a:rPr lang="en-US" dirty="0"/>
              <a:t> Moons</a:t>
            </a:r>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a:t>Their formations are uncertain and perhaps varied;  three models stand above the others</a:t>
            </a:r>
          </a:p>
          <a:p>
            <a:pPr marL="514350" indent="-514350">
              <a:buAutoNum type="arabicPeriod"/>
            </a:pPr>
            <a:r>
              <a:rPr lang="en-US" dirty="0"/>
              <a:t>The most accepted is the accretion of orbiting rings of matter inside a gravitationally formed proto-body disk.</a:t>
            </a:r>
          </a:p>
          <a:p>
            <a:pPr marL="514350" indent="-514350">
              <a:buAutoNum type="arabicPeriod"/>
            </a:pPr>
            <a:r>
              <a:rPr lang="en-US" dirty="0"/>
              <a:t>Moons are formed and captured by the forces of highly energized magnetic circuits and electric currents that still exist but presently do not knowingly dominate.</a:t>
            </a:r>
          </a:p>
          <a:p>
            <a:pPr marL="514350" indent="-514350">
              <a:buAutoNum type="arabicPeriod"/>
            </a:pPr>
            <a:r>
              <a:rPr lang="en-US" dirty="0"/>
              <a:t>Bodies are released equatorially from the interiors of primaries, due to an imbalance of electromagnetic forces.  Moons such as Io, Europa and Titan could be the most recent ones resulting from this model.</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39</a:t>
            </a:fld>
            <a:endParaRPr lang="en-US" dirty="0"/>
          </a:p>
        </p:txBody>
      </p:sp>
    </p:spTree>
    <p:extLst>
      <p:ext uri="{BB962C8B-B14F-4D97-AF65-F5344CB8AC3E}">
        <p14:creationId xmlns:p14="http://schemas.microsoft.com/office/powerpoint/2010/main" val="328624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Shapes Reveal Origin</a:t>
            </a:r>
          </a:p>
        </p:txBody>
      </p:sp>
      <p:sp>
        <p:nvSpPr>
          <p:cNvPr id="3" name="Text Placeholder 2"/>
          <p:cNvSpPr>
            <a:spLocks noGrp="1"/>
          </p:cNvSpPr>
          <p:nvPr>
            <p:ph type="body" idx="1"/>
          </p:nvPr>
        </p:nvSpPr>
        <p:spPr/>
        <p:txBody>
          <a:bodyPr>
            <a:normAutofit fontScale="92500" lnSpcReduction="10000"/>
          </a:bodyPr>
          <a:lstStyle/>
          <a:p>
            <a:r>
              <a:rPr lang="en-US" dirty="0"/>
              <a:t>Spheroidal, ellipsoidal and ovoid (egg-like)</a:t>
            </a:r>
          </a:p>
        </p:txBody>
      </p:sp>
      <p:sp>
        <p:nvSpPr>
          <p:cNvPr id="4" name="Content Placeholder 3"/>
          <p:cNvSpPr>
            <a:spLocks noGrp="1"/>
          </p:cNvSpPr>
          <p:nvPr>
            <p:ph sz="half" idx="2"/>
          </p:nvPr>
        </p:nvSpPr>
        <p:spPr/>
        <p:txBody>
          <a:bodyPr>
            <a:normAutofit fontScale="85000" lnSpcReduction="10000"/>
          </a:bodyPr>
          <a:lstStyle/>
          <a:p>
            <a:r>
              <a:rPr lang="en-US" dirty="0"/>
              <a:t>Spheroids and ellipsoids are due to hydrostatic equilibrium and “binary” origin</a:t>
            </a:r>
          </a:p>
          <a:p>
            <a:r>
              <a:rPr lang="en-US" dirty="0"/>
              <a:t>Ovoid shapes are, in addition to the above, due to tidal locking and gravitational distortion</a:t>
            </a:r>
          </a:p>
          <a:p>
            <a:r>
              <a:rPr lang="en-US" dirty="0"/>
              <a:t>These types have normally regular orbits</a:t>
            </a:r>
          </a:p>
          <a:p>
            <a:endParaRPr lang="en-US" dirty="0"/>
          </a:p>
        </p:txBody>
      </p:sp>
      <p:sp>
        <p:nvSpPr>
          <p:cNvPr id="5" name="Text Placeholder 4"/>
          <p:cNvSpPr>
            <a:spLocks noGrp="1"/>
          </p:cNvSpPr>
          <p:nvPr>
            <p:ph type="body" sz="quarter" idx="3"/>
          </p:nvPr>
        </p:nvSpPr>
        <p:spPr/>
        <p:txBody>
          <a:bodyPr/>
          <a:lstStyle/>
          <a:p>
            <a:r>
              <a:rPr lang="en-US" dirty="0"/>
              <a:t>Irregularly shaped</a:t>
            </a:r>
          </a:p>
        </p:txBody>
      </p:sp>
      <p:sp>
        <p:nvSpPr>
          <p:cNvPr id="6" name="Content Placeholder 5"/>
          <p:cNvSpPr>
            <a:spLocks noGrp="1"/>
          </p:cNvSpPr>
          <p:nvPr>
            <p:ph sz="quarter" idx="4"/>
          </p:nvPr>
        </p:nvSpPr>
        <p:spPr/>
        <p:txBody>
          <a:bodyPr>
            <a:normAutofit fontScale="92500" lnSpcReduction="10000"/>
          </a:bodyPr>
          <a:lstStyle/>
          <a:p>
            <a:r>
              <a:rPr lang="en-US" dirty="0"/>
              <a:t>Captured asteroids</a:t>
            </a:r>
          </a:p>
          <a:p>
            <a:r>
              <a:rPr lang="en-US" dirty="0"/>
              <a:t>Further fragmented by  more collisions or by high energy arc sputtering</a:t>
            </a:r>
          </a:p>
          <a:p>
            <a:r>
              <a:rPr lang="en-US" dirty="0"/>
              <a:t>Found in more distant, inclined and eccentric orbits, including retrograde orbits</a:t>
            </a:r>
          </a:p>
          <a:p>
            <a:endParaRPr lang="en-US" dirty="0"/>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4</a:t>
            </a:fld>
            <a:endParaRPr lang="en-US" dirty="0"/>
          </a:p>
        </p:txBody>
      </p:sp>
    </p:spTree>
    <p:extLst>
      <p:ext uri="{BB962C8B-B14F-4D97-AF65-F5344CB8AC3E}">
        <p14:creationId xmlns:p14="http://schemas.microsoft.com/office/powerpoint/2010/main" val="1030086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and History of </a:t>
            </a:r>
            <a:r>
              <a:rPr lang="en-US" b="1" i="1" dirty="0"/>
              <a:t>Irregular</a:t>
            </a:r>
            <a:r>
              <a:rPr lang="en-US" dirty="0"/>
              <a:t> Moons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models for their formation are highly disputed.  Are they the incomplete accreted bodies of primordial matter of the proto-star disk, or are they the result of arc sputter and collisions after bodies condensed, differentiated and solidified?  If they are the debris of interacting bodies what is the true  mechanism:</a:t>
            </a:r>
          </a:p>
          <a:p>
            <a:pPr marL="457200" indent="-457200">
              <a:buAutoNum type="arabicPeriod"/>
            </a:pPr>
            <a:r>
              <a:rPr lang="en-US" dirty="0"/>
              <a:t>Collisions or breaking apart inside Roche Limit</a:t>
            </a:r>
            <a:br>
              <a:rPr lang="en-US" dirty="0"/>
            </a:br>
            <a:r>
              <a:rPr lang="en-US" dirty="0"/>
              <a:t>AND/OR</a:t>
            </a:r>
          </a:p>
          <a:p>
            <a:pPr marL="457200" indent="-457200">
              <a:buAutoNum type="arabicPeriod"/>
            </a:pPr>
            <a:r>
              <a:rPr lang="en-US" dirty="0"/>
              <a:t>Sputtering of planetary surfaces by high-energy discharge arcing of plasma currents?</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40</a:t>
            </a:fld>
            <a:endParaRPr lang="en-US" dirty="0"/>
          </a:p>
        </p:txBody>
      </p:sp>
    </p:spTree>
    <p:extLst>
      <p:ext uri="{BB962C8B-B14F-4D97-AF65-F5344CB8AC3E}">
        <p14:creationId xmlns:p14="http://schemas.microsoft.com/office/powerpoint/2010/main" val="1944786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Questions to Consider</a:t>
            </a:r>
          </a:p>
        </p:txBody>
      </p:sp>
      <p:sp>
        <p:nvSpPr>
          <p:cNvPr id="3" name="Content Placeholder 2"/>
          <p:cNvSpPr>
            <a:spLocks noGrp="1"/>
          </p:cNvSpPr>
          <p:nvPr>
            <p:ph idx="1"/>
          </p:nvPr>
        </p:nvSpPr>
        <p:spPr/>
        <p:txBody>
          <a:bodyPr>
            <a:normAutofit fontScale="92500"/>
          </a:bodyPr>
          <a:lstStyle/>
          <a:p>
            <a:r>
              <a:rPr lang="en-US" dirty="0"/>
              <a:t>What can cause hexagonal craters on the moons of Mimas and Iapetus?</a:t>
            </a:r>
          </a:p>
          <a:p>
            <a:r>
              <a:rPr lang="en-US" dirty="0"/>
              <a:t>What can cause the smooth, scalloped cratering that is found on most irregular satellites?</a:t>
            </a:r>
          </a:p>
          <a:p>
            <a:r>
              <a:rPr lang="en-US" dirty="0"/>
              <a:t>How can impact craters exist that are almost one third the size of the impacted body?</a:t>
            </a:r>
          </a:p>
          <a:p>
            <a:r>
              <a:rPr lang="en-US" dirty="0"/>
              <a:t>How can Uranus’s spin axis and its satellites’ orbital axes be both 90° to the average planetary plane? The accretion theory is invalidated.</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41</a:t>
            </a:fld>
            <a:endParaRPr lang="en-US" dirty="0"/>
          </a:p>
        </p:txBody>
      </p:sp>
    </p:spTree>
    <p:extLst>
      <p:ext uri="{BB962C8B-B14F-4D97-AF65-F5344CB8AC3E}">
        <p14:creationId xmlns:p14="http://schemas.microsoft.com/office/powerpoint/2010/main" val="123729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Questioning</a:t>
            </a:r>
            <a:br>
              <a:rPr lang="en-US" dirty="0"/>
            </a:br>
            <a:r>
              <a:rPr lang="en-US" dirty="0"/>
              <a:t>It Exercises Your Mind</a:t>
            </a:r>
          </a:p>
        </p:txBody>
      </p:sp>
      <p:sp>
        <p:nvSpPr>
          <p:cNvPr id="3" name="Content Placeholder 2"/>
          <p:cNvSpPr>
            <a:spLocks noGrp="1"/>
          </p:cNvSpPr>
          <p:nvPr>
            <p:ph idx="1"/>
          </p:nvPr>
        </p:nvSpPr>
        <p:spPr/>
        <p:txBody>
          <a:bodyPr>
            <a:normAutofit fontScale="92500" lnSpcReduction="10000"/>
          </a:bodyPr>
          <a:lstStyle/>
          <a:p>
            <a:r>
              <a:rPr lang="en-US" dirty="0"/>
              <a:t>Why do irregular moons look like and feel like your typical asteroid and comet? Are both arc sputtering and capture modes the real reasons for their creation?</a:t>
            </a:r>
          </a:p>
          <a:p>
            <a:r>
              <a:rPr lang="en-US" dirty="0"/>
              <a:t>If the icy crust of Europa can rotate about its spin axis, then is it quite possible for other bodies to do the same, having a liquid layer including a liquid core of iron?  Did Earth’s mantle ever shift?</a:t>
            </a:r>
          </a:p>
          <a:p>
            <a:r>
              <a:rPr lang="en-US" dirty="0"/>
              <a:t>Why does the Earth’s Moon have all the features of a terrestrial planet and why is it held in its orbit by the Sun’s gravity field and not Earth’s?</a:t>
            </a:r>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42</a:t>
            </a:fld>
            <a:endParaRPr lang="en-US" dirty="0"/>
          </a:p>
        </p:txBody>
      </p:sp>
    </p:spTree>
    <p:extLst>
      <p:ext uri="{BB962C8B-B14F-4D97-AF65-F5344CB8AC3E}">
        <p14:creationId xmlns:p14="http://schemas.microsoft.com/office/powerpoint/2010/main" val="4257066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Catastrophism Verses Uniformitarianism</a:t>
            </a:r>
          </a:p>
        </p:txBody>
      </p:sp>
      <p:sp>
        <p:nvSpPr>
          <p:cNvPr id="3" name="Content Placeholder 2"/>
          <p:cNvSpPr>
            <a:spLocks noGrp="1"/>
          </p:cNvSpPr>
          <p:nvPr>
            <p:ph idx="1"/>
          </p:nvPr>
        </p:nvSpPr>
        <p:spPr/>
        <p:txBody>
          <a:bodyPr>
            <a:normAutofit fontScale="70000" lnSpcReduction="20000"/>
          </a:bodyPr>
          <a:lstStyle/>
          <a:p>
            <a:pPr marL="0" indent="0">
              <a:buNone/>
            </a:pPr>
            <a:r>
              <a:rPr lang="en-US" sz="2800" b="1" dirty="0"/>
              <a:t>What is the state of our solar system?</a:t>
            </a:r>
          </a:p>
          <a:p>
            <a:pPr marL="0" indent="0">
              <a:buNone/>
            </a:pPr>
            <a:r>
              <a:rPr lang="en-US" dirty="0"/>
              <a:t>Hopefully the position of Earth 1 AU from the Sun is secure and stable.  But, instability of the system keeps appearing:</a:t>
            </a:r>
          </a:p>
          <a:p>
            <a:r>
              <a:rPr lang="en-US" dirty="0"/>
              <a:t>Young moons such as Titan, Io and Europa</a:t>
            </a:r>
          </a:p>
          <a:p>
            <a:r>
              <a:rPr lang="en-US" dirty="0"/>
              <a:t>Long and short period comets</a:t>
            </a:r>
          </a:p>
          <a:p>
            <a:r>
              <a:rPr lang="en-US" dirty="0"/>
              <a:t>Rings of dust around the outer planets</a:t>
            </a:r>
          </a:p>
          <a:p>
            <a:pPr marL="0" indent="0">
              <a:buNone/>
            </a:pPr>
            <a:r>
              <a:rPr lang="en-US" dirty="0"/>
              <a:t>All the above should have dissipated and/or disappeared millions of years ago.</a:t>
            </a:r>
          </a:p>
          <a:p>
            <a:r>
              <a:rPr lang="en-US" dirty="0"/>
              <a:t>Plasma arc discharges are seen on surfaces of most moons and “wannabe” moons, such as asteroids comets and KBOs.</a:t>
            </a:r>
          </a:p>
          <a:p>
            <a:r>
              <a:rPr lang="en-US" dirty="0"/>
              <a:t>Planet Mars is a primary example of major arc sputtering; no type of collision or Earth-type erosion can explain what </a:t>
            </a:r>
            <a:r>
              <a:rPr lang="en-US"/>
              <a:t>is seen.</a:t>
            </a:r>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43</a:t>
            </a:fld>
            <a:endParaRPr lang="en-US" dirty="0"/>
          </a:p>
        </p:txBody>
      </p:sp>
    </p:spTree>
    <p:extLst>
      <p:ext uri="{BB962C8B-B14F-4D97-AF65-F5344CB8AC3E}">
        <p14:creationId xmlns:p14="http://schemas.microsoft.com/office/powerpoint/2010/main" val="3031589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Mooning Around</a:t>
            </a:r>
          </a:p>
        </p:txBody>
      </p:sp>
      <p:sp>
        <p:nvSpPr>
          <p:cNvPr id="3" name="Content Placeholder 2"/>
          <p:cNvSpPr>
            <a:spLocks noGrp="1"/>
          </p:cNvSpPr>
          <p:nvPr>
            <p:ph idx="1"/>
          </p:nvPr>
        </p:nvSpPr>
        <p:spPr/>
        <p:txBody>
          <a:bodyPr>
            <a:normAutofit fontScale="92500"/>
          </a:bodyPr>
          <a:lstStyle/>
          <a:p>
            <a:r>
              <a:rPr lang="en-US" dirty="0"/>
              <a:t>Stay current with NASA and ESA space probe data.</a:t>
            </a:r>
          </a:p>
          <a:p>
            <a:r>
              <a:rPr lang="en-US" dirty="0"/>
              <a:t>Please ask yourself: can gravity give us all the answers?  Or are  electromagnetic  effects on celestial bodies also required? In fact, are EM effects the primary ones?</a:t>
            </a:r>
          </a:p>
          <a:p>
            <a:r>
              <a:rPr lang="en-US" dirty="0"/>
              <a:t>Have fun observing those moons in the sky.</a:t>
            </a:r>
          </a:p>
          <a:p>
            <a:r>
              <a:rPr lang="en-US" dirty="0"/>
              <a:t>Have even more fun wondering and anticipating how the solar system works and what all those newly discovered moons can tell us.</a:t>
            </a:r>
          </a:p>
          <a:p>
            <a:pPr marL="0" indent="0" algn="ctr">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44</a:t>
            </a:fld>
            <a:endParaRPr lang="en-US" dirty="0"/>
          </a:p>
        </p:txBody>
      </p:sp>
    </p:spTree>
    <p:extLst>
      <p:ext uri="{BB962C8B-B14F-4D97-AF65-F5344CB8AC3E}">
        <p14:creationId xmlns:p14="http://schemas.microsoft.com/office/powerpoint/2010/main" val="3630448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References and Sources</a:t>
            </a:r>
          </a:p>
        </p:txBody>
      </p:sp>
      <p:sp>
        <p:nvSpPr>
          <p:cNvPr id="3" name="Content Placeholder 2"/>
          <p:cNvSpPr>
            <a:spLocks noGrp="1"/>
          </p:cNvSpPr>
          <p:nvPr>
            <p:ph idx="1"/>
          </p:nvPr>
        </p:nvSpPr>
        <p:spPr/>
        <p:txBody>
          <a:bodyPr>
            <a:normAutofit lnSpcReduction="10000"/>
          </a:bodyPr>
          <a:lstStyle/>
          <a:p>
            <a:r>
              <a:rPr lang="en-US" dirty="0"/>
              <a:t>Wikipedia; the Moon, Natural Satellites and Hydrostatic Equilibrium</a:t>
            </a:r>
          </a:p>
          <a:p>
            <a:r>
              <a:rPr lang="en-US" dirty="0"/>
              <a:t>NASA website, including news, missions and multi-media</a:t>
            </a:r>
          </a:p>
          <a:p>
            <a:r>
              <a:rPr lang="en-US" i="1" dirty="0"/>
              <a:t>The Electric Sky </a:t>
            </a:r>
            <a:r>
              <a:rPr lang="en-US" dirty="0"/>
              <a:t>by Donald E. Scott</a:t>
            </a:r>
          </a:p>
          <a:p>
            <a:r>
              <a:rPr lang="en-US" i="1" dirty="0"/>
              <a:t>The Electric Universe </a:t>
            </a:r>
            <a:r>
              <a:rPr lang="en-US" dirty="0"/>
              <a:t>by Thornhill and Talbott</a:t>
            </a:r>
          </a:p>
          <a:p>
            <a:r>
              <a:rPr lang="en-US" i="1" dirty="0"/>
              <a:t>Asimov on Astronomy </a:t>
            </a:r>
            <a:r>
              <a:rPr lang="en-US" dirty="0"/>
              <a:t>by Isaac Asimov</a:t>
            </a:r>
          </a:p>
          <a:p>
            <a:r>
              <a:rPr lang="en-US" i="1" dirty="0"/>
              <a:t>Cataclysm! Compelling Evidence of a Cosmic Catastrophe </a:t>
            </a:r>
            <a:r>
              <a:rPr lang="en-US" dirty="0"/>
              <a:t>by Allan and </a:t>
            </a:r>
            <a:r>
              <a:rPr lang="en-US" dirty="0" err="1"/>
              <a:t>Delair</a:t>
            </a:r>
            <a:endParaRPr lang="en-US" dirty="0"/>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45</a:t>
            </a:fld>
            <a:endParaRPr lang="en-US" dirty="0"/>
          </a:p>
        </p:txBody>
      </p:sp>
    </p:spTree>
    <p:extLst>
      <p:ext uri="{BB962C8B-B14F-4D97-AF65-F5344CB8AC3E}">
        <p14:creationId xmlns:p14="http://schemas.microsoft.com/office/powerpoint/2010/main" val="356544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Hydrostatic Equilibrium Leads to Spherical Shapes</a:t>
            </a:r>
          </a:p>
        </p:txBody>
      </p:sp>
      <p:sp>
        <p:nvSpPr>
          <p:cNvPr id="3" name="Content Placeholder 2"/>
          <p:cNvSpPr>
            <a:spLocks noGrp="1"/>
          </p:cNvSpPr>
          <p:nvPr>
            <p:ph idx="1"/>
          </p:nvPr>
        </p:nvSpPr>
        <p:spPr/>
        <p:txBody>
          <a:bodyPr/>
          <a:lstStyle/>
          <a:p>
            <a:r>
              <a:rPr lang="en-US" dirty="0"/>
              <a:t>A fluid is in hydrostatic equilibrium when at rest or when flow velocity at each point is constant over time</a:t>
            </a:r>
          </a:p>
          <a:p>
            <a:r>
              <a:rPr lang="en-US" dirty="0"/>
              <a:t>This process occurred for planets and moons with symmetrically rounded shapes</a:t>
            </a:r>
          </a:p>
          <a:p>
            <a:r>
              <a:rPr lang="en-US" dirty="0"/>
              <a:t>The external forces of gravity are balanced by a pressure gradient force</a:t>
            </a:r>
          </a:p>
          <a:p>
            <a:r>
              <a:rPr lang="en-US" dirty="0"/>
              <a:t>Irregular surface features are due to thin, solid crust</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5</a:t>
            </a:fld>
            <a:endParaRPr lang="en-US" dirty="0"/>
          </a:p>
        </p:txBody>
      </p:sp>
    </p:spTree>
    <p:extLst>
      <p:ext uri="{BB962C8B-B14F-4D97-AF65-F5344CB8AC3E}">
        <p14:creationId xmlns:p14="http://schemas.microsoft.com/office/powerpoint/2010/main" val="159652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Spheroidal Fluid Shapes Forming in Free Space</a:t>
            </a:r>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6</a:t>
            </a:fld>
            <a:endParaRPr lang="en-US" dirty="0"/>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l="1938" r="1938"/>
          <a:stretch>
            <a:fillRect/>
          </a:stretch>
        </p:blipFill>
        <p:spPr>
          <a:xfrm>
            <a:off x="2438400" y="2126188"/>
            <a:ext cx="5105400" cy="3810000"/>
          </a:xfrm>
          <a:prstGeom prst="rect">
            <a:avLst/>
          </a:prstGeom>
        </p:spPr>
      </p:pic>
      <p:sp>
        <p:nvSpPr>
          <p:cNvPr id="8" name="Text Placeholder 3"/>
          <p:cNvSpPr txBox="1">
            <a:spLocks/>
          </p:cNvSpPr>
          <p:nvPr/>
        </p:nvSpPr>
        <p:spPr>
          <a:xfrm>
            <a:off x="186281" y="2160600"/>
            <a:ext cx="2133600" cy="3775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err="1"/>
              <a:t>P</a:t>
            </a:r>
            <a:r>
              <a:rPr lang="en-US" baseline="-25000" dirty="0" err="1"/>
              <a:t>top</a:t>
            </a:r>
            <a:r>
              <a:rPr lang="en-US" dirty="0"/>
              <a:t> – </a:t>
            </a:r>
            <a:r>
              <a:rPr lang="en-US" dirty="0" err="1"/>
              <a:t>P</a:t>
            </a:r>
            <a:r>
              <a:rPr lang="en-US" baseline="-25000" dirty="0" err="1"/>
              <a:t>bottom</a:t>
            </a:r>
            <a:r>
              <a:rPr lang="en-US" dirty="0"/>
              <a:t> = - </a:t>
            </a:r>
            <a:r>
              <a:rPr lang="el-GR" dirty="0"/>
              <a:t>ρ</a:t>
            </a:r>
            <a:r>
              <a:rPr lang="en-US" dirty="0"/>
              <a:t> x g x h  = total force on fluid</a:t>
            </a:r>
          </a:p>
        </p:txBody>
      </p:sp>
    </p:spTree>
    <p:extLst>
      <p:ext uri="{BB962C8B-B14F-4D97-AF65-F5344CB8AC3E}">
        <p14:creationId xmlns:p14="http://schemas.microsoft.com/office/powerpoint/2010/main" val="45781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Force Summation for Hydrostatic Equilibrium</a:t>
            </a:r>
            <a:endParaRPr lang="en-US" dirty="0"/>
          </a:p>
        </p:txBody>
      </p:sp>
      <p:sp>
        <p:nvSpPr>
          <p:cNvPr id="3" name="Date Placeholder 2"/>
          <p:cNvSpPr>
            <a:spLocks noGrp="1"/>
          </p:cNvSpPr>
          <p:nvPr>
            <p:ph type="dt" sz="half" idx="10"/>
          </p:nvPr>
        </p:nvSpPr>
        <p:spPr/>
        <p:txBody>
          <a:bodyPr/>
          <a:lstStyle/>
          <a:p>
            <a:r>
              <a:rPr lang="en-US"/>
              <a:t>Revised 5/1/2017</a:t>
            </a:r>
            <a:endParaRPr lang="en-US" dirty="0"/>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7</a:t>
            </a:fld>
            <a:endParaRPr lang="en-US" dirty="0"/>
          </a:p>
        </p:txBody>
      </p:sp>
      <p:pic>
        <p:nvPicPr>
          <p:cNvPr id="6" name="Picture Placeholder 18"/>
          <p:cNvPicPr>
            <a:picLocks noChangeAspect="1"/>
          </p:cNvPicPr>
          <p:nvPr/>
        </p:nvPicPr>
        <p:blipFill>
          <a:blip r:embed="rId2">
            <a:extLst>
              <a:ext uri="{28A0092B-C50C-407E-A947-70E740481C1C}">
                <a14:useLocalDpi xmlns:a14="http://schemas.microsoft.com/office/drawing/2010/main" val="0"/>
              </a:ext>
            </a:extLst>
          </a:blip>
          <a:srcRect l="1609" r="1609"/>
          <a:stretch>
            <a:fillRect/>
          </a:stretch>
        </p:blipFill>
        <p:spPr>
          <a:xfrm>
            <a:off x="1955800" y="2057400"/>
            <a:ext cx="5588000" cy="3429000"/>
          </a:xfrm>
          <a:prstGeom prst="rect">
            <a:avLst/>
          </a:prstGeom>
        </p:spPr>
      </p:pic>
      <p:sp>
        <p:nvSpPr>
          <p:cNvPr id="7" name="Text Placeholder 9"/>
          <p:cNvSpPr txBox="1">
            <a:spLocks/>
          </p:cNvSpPr>
          <p:nvPr/>
        </p:nvSpPr>
        <p:spPr>
          <a:xfrm>
            <a:off x="4916" y="2079540"/>
            <a:ext cx="1950884" cy="34068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If the highlighted volume of fluid is not moving, the forces on it upwards equal the forces downwards</a:t>
            </a:r>
          </a:p>
        </p:txBody>
      </p:sp>
    </p:spTree>
    <p:extLst>
      <p:ext uri="{BB962C8B-B14F-4D97-AF65-F5344CB8AC3E}">
        <p14:creationId xmlns:p14="http://schemas.microsoft.com/office/powerpoint/2010/main" val="36238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Irregular Moons Are Either Formed by Collisions or Arc Sputtering</a:t>
            </a:r>
          </a:p>
        </p:txBody>
      </p:sp>
      <p:sp>
        <p:nvSpPr>
          <p:cNvPr id="3" name="Text Placeholder 2"/>
          <p:cNvSpPr>
            <a:spLocks noGrp="1"/>
          </p:cNvSpPr>
          <p:nvPr>
            <p:ph type="body" idx="1"/>
          </p:nvPr>
        </p:nvSpPr>
        <p:spPr/>
        <p:txBody>
          <a:bodyPr>
            <a:normAutofit fontScale="70000" lnSpcReduction="20000"/>
          </a:bodyPr>
          <a:lstStyle/>
          <a:p>
            <a:r>
              <a:rPr lang="en-US" dirty="0"/>
              <a:t>Collisions with Debris and/or Mergers Between Bodies</a:t>
            </a:r>
          </a:p>
        </p:txBody>
      </p:sp>
      <p:sp>
        <p:nvSpPr>
          <p:cNvPr id="5" name="Text Placeholder 4"/>
          <p:cNvSpPr>
            <a:spLocks noGrp="1"/>
          </p:cNvSpPr>
          <p:nvPr>
            <p:ph type="body" sz="quarter" idx="3"/>
          </p:nvPr>
        </p:nvSpPr>
        <p:spPr/>
        <p:txBody>
          <a:bodyPr>
            <a:normAutofit fontScale="70000" lnSpcReduction="20000"/>
          </a:bodyPr>
          <a:lstStyle/>
          <a:p>
            <a:r>
              <a:rPr lang="en-US" dirty="0"/>
              <a:t>Arc Sputtering, or Electrical Discharges Between Bodies or Strongly Charged Plasma</a:t>
            </a:r>
          </a:p>
        </p:txBody>
      </p:sp>
      <p:sp>
        <p:nvSpPr>
          <p:cNvPr id="7" name="Date Placeholder 6"/>
          <p:cNvSpPr>
            <a:spLocks noGrp="1"/>
          </p:cNvSpPr>
          <p:nvPr>
            <p:ph type="dt" sz="half" idx="10"/>
          </p:nvPr>
        </p:nvSpPr>
        <p:spPr/>
        <p:txBody>
          <a:bodyPr/>
          <a:lstStyle/>
          <a:p>
            <a:r>
              <a:rPr lang="en-US"/>
              <a:t>Revised 5/1/2017</a:t>
            </a:r>
            <a:endParaRPr lang="en-US" dirty="0"/>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8</a:t>
            </a:fld>
            <a:endParaRPr lang="en-US" dirty="0"/>
          </a:p>
        </p:txBody>
      </p:sp>
      <p:pic>
        <p:nvPicPr>
          <p:cNvPr id="10"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3200400"/>
            <a:ext cx="2743200" cy="2379784"/>
          </a:xfrm>
        </p:spPr>
      </p:pic>
      <p:pic>
        <p:nvPicPr>
          <p:cNvPr id="11"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19600" y="3200399"/>
            <a:ext cx="2590800" cy="2349285"/>
          </a:xfrm>
        </p:spPr>
      </p:pic>
    </p:spTree>
    <p:extLst>
      <p:ext uri="{BB962C8B-B14F-4D97-AF65-F5344CB8AC3E}">
        <p14:creationId xmlns:p14="http://schemas.microsoft.com/office/powerpoint/2010/main" val="29551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Revised 5/1/2017</a:t>
            </a:r>
            <a:endParaRPr lang="en-US" dirty="0"/>
          </a:p>
        </p:txBody>
      </p:sp>
      <p:sp>
        <p:nvSpPr>
          <p:cNvPr id="3" name="Footer Placeholder 2"/>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4" name="Slide Number Placeholder 3"/>
          <p:cNvSpPr>
            <a:spLocks noGrp="1"/>
          </p:cNvSpPr>
          <p:nvPr>
            <p:ph type="sldNum" sz="quarter" idx="12"/>
          </p:nvPr>
        </p:nvSpPr>
        <p:spPr/>
        <p:txBody>
          <a:bodyPr/>
          <a:lstStyle/>
          <a:p>
            <a:fld id="{19144D89-8E09-4D41-BE31-67F15778E33A}" type="slidenum">
              <a:rPr lang="en-US" smtClean="0"/>
              <a:t>9</a:t>
            </a:fld>
            <a:endParaRPr lang="en-US" dirty="0"/>
          </a:p>
        </p:txBody>
      </p:sp>
      <p:sp>
        <p:nvSpPr>
          <p:cNvPr id="5" name="Title 1"/>
          <p:cNvSpPr txBox="1">
            <a:spLocks/>
          </p:cNvSpPr>
          <p:nvPr/>
        </p:nvSpPr>
        <p:spPr>
          <a:xfrm>
            <a:off x="2514599" y="252728"/>
            <a:ext cx="3581400" cy="356872"/>
          </a:xfrm>
          <a:prstGeom prst="rect">
            <a:avLst/>
          </a:prstGeom>
        </p:spPr>
        <p:txBody>
          <a:bodyPr>
            <a:normAutofit fontScale="60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Solar System Moon Shapes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399" y="609600"/>
            <a:ext cx="4495801" cy="550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28289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Presentation1" id="{4EBB6121-DA09-4F20-9F5C-8AD5BA2668B0}" vid="{AAB87B02-2C79-4D7B-9DE6-14366E8D2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dbe_Template</Template>
  <TotalTime>174</TotalTime>
  <Words>3043</Words>
  <Application>Microsoft Office PowerPoint</Application>
  <PresentationFormat>On-screen Show (4:3)</PresentationFormat>
  <Paragraphs>355</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Trebuchet MS</vt:lpstr>
      <vt:lpstr>Berlin</vt:lpstr>
      <vt:lpstr>The Solar System’s Story is Revealed by Its Moons</vt:lpstr>
      <vt:lpstr>Moons, also called Satellites, are of Two Basic Types</vt:lpstr>
      <vt:lpstr>This Presentation will deal with Natural Satellites</vt:lpstr>
      <vt:lpstr>Different Shapes Reveal Origin</vt:lpstr>
      <vt:lpstr>Hydrostatic Equilibrium Leads to Spherical Shapes</vt:lpstr>
      <vt:lpstr>Spheroidal Fluid Shapes Forming in Free Space</vt:lpstr>
      <vt:lpstr>Force Summation for Hydrostatic Equilibrium</vt:lpstr>
      <vt:lpstr>Irregular Moons Are Either Formed by Collisions or Arc Sputtering</vt:lpstr>
      <vt:lpstr>PowerPoint Presentation</vt:lpstr>
      <vt:lpstr>Relative Sizes of Largest Moons</vt:lpstr>
      <vt:lpstr>Relative Sizes of Smaller Moons</vt:lpstr>
      <vt:lpstr>PowerPoint Presentation</vt:lpstr>
      <vt:lpstr>The Earth and Moon to Scale</vt:lpstr>
      <vt:lpstr>Jupiter and the Galilean Moons to Scale</vt:lpstr>
      <vt:lpstr>Relative Size of Solar System Bodies</vt:lpstr>
      <vt:lpstr>Relative Masses of Moons</vt:lpstr>
      <vt:lpstr>Mass Ratios for the Moons</vt:lpstr>
      <vt:lpstr>Orbital Characteristics</vt:lpstr>
      <vt:lpstr>Ratio of Moons’ Orbital Radii to Planet’s Radius</vt:lpstr>
      <vt:lpstr>Mystery of Earth’s Moon’s Orbital Radius (Why is it so far away?)</vt:lpstr>
      <vt:lpstr>Rotation of Moons</vt:lpstr>
      <vt:lpstr>Compositions are Very Different</vt:lpstr>
      <vt:lpstr>Relative Densities and Internal Magnetic Fields Reveal the Structure </vt:lpstr>
      <vt:lpstr>Smaller Densities Produce Different Layered Mantles Covered with Icy Crusts and Sometimes Liquid Oceans </vt:lpstr>
      <vt:lpstr>The Moon’s Internal Structure</vt:lpstr>
      <vt:lpstr>Ganymede’s Internal Structure</vt:lpstr>
      <vt:lpstr>Saturn’s Titan Internal Structure</vt:lpstr>
      <vt:lpstr>Comparison of Other Densities</vt:lpstr>
      <vt:lpstr>Anomalous Moons</vt:lpstr>
      <vt:lpstr>Mystery Moons</vt:lpstr>
      <vt:lpstr>Unexplainable(?) Impossible Impact Cratering and Smooth Scalloped Rims </vt:lpstr>
      <vt:lpstr>The Moon Enigma: Earth’s Moon is More Similar to a Planet</vt:lpstr>
      <vt:lpstr>A Postulated Pole Shifting of Europa’s Icy Crust</vt:lpstr>
      <vt:lpstr>Europa has an Anomalous, Youthful, Less Cratered Surface</vt:lpstr>
      <vt:lpstr>The Moons Do Tell the Truth</vt:lpstr>
      <vt:lpstr>Observational Qualities of Our Moon</vt:lpstr>
      <vt:lpstr>Occultation of Io and Callisto, as shown by NASA’s APOD</vt:lpstr>
      <vt:lpstr>Conclusions of This Study of Moons</vt:lpstr>
      <vt:lpstr>Formation and History of Regular Moons</vt:lpstr>
      <vt:lpstr>Formation and History of Irregular Moons</vt:lpstr>
      <vt:lpstr>Important Questions to Consider</vt:lpstr>
      <vt:lpstr>Keep Questioning It Exercises Your Mind</vt:lpstr>
      <vt:lpstr>Catastrophism Verses Uniformitarianism</vt:lpstr>
      <vt:lpstr>Keep Mooning Around</vt:lpstr>
      <vt:lpstr>Major References and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System’s Story is Revealed by Its Moons</dc:title>
  <dc:creator>Jan Pini</dc:creator>
  <cp:lastModifiedBy>Jan Pini</cp:lastModifiedBy>
  <cp:revision>18</cp:revision>
  <cp:lastPrinted>2017-04-13T19:29:00Z</cp:lastPrinted>
  <dcterms:created xsi:type="dcterms:W3CDTF">2017-05-01T20:17:59Z</dcterms:created>
  <dcterms:modified xsi:type="dcterms:W3CDTF">2017-06-26T14:31:46Z</dcterms:modified>
  <cp:contentStatus/>
</cp:coreProperties>
</file>